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711" r:id="rId5"/>
  </p:sldMasterIdLst>
  <p:notesMasterIdLst>
    <p:notesMasterId r:id="rId15"/>
  </p:notesMasterIdLst>
  <p:handoutMasterIdLst>
    <p:handoutMasterId r:id="rId16"/>
  </p:handoutMasterIdLst>
  <p:sldIdLst>
    <p:sldId id="1923" r:id="rId6"/>
    <p:sldId id="587" r:id="rId7"/>
    <p:sldId id="582" r:id="rId8"/>
    <p:sldId id="1925" r:id="rId9"/>
    <p:sldId id="593" r:id="rId10"/>
    <p:sldId id="1926" r:id="rId11"/>
    <p:sldId id="1930" r:id="rId12"/>
    <p:sldId id="1933" r:id="rId13"/>
    <p:sldId id="1934" r:id="rId14"/>
  </p:sldIdLst>
  <p:sldSz cx="12192000" cy="6858000"/>
  <p:notesSz cx="6858000" cy="9144000"/>
  <p:embeddedFontLst>
    <p:embeddedFont>
      <p:font typeface="Aptos Narrow" panose="020B0004020202020204" pitchFamily="34" charset="0"/>
      <p:regular r:id="rId17"/>
      <p:bold r:id="rId18"/>
      <p:italic r:id="rId19"/>
      <p:boldItalic r:id="rId20"/>
    </p:embeddedFont>
    <p:embeddedFont>
      <p:font typeface="Segoe UI" panose="020B0502040204020203" pitchFamily="34" charset="0"/>
      <p:regular r:id="rId21"/>
      <p:bold r:id="rId22"/>
      <p:italic r:id="rId23"/>
      <p:boldItalic r:id="rId24"/>
    </p:embeddedFont>
  </p:embeddedFontLst>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028" userDrawn="1">
          <p15:clr>
            <a:srgbClr val="A4A3A4"/>
          </p15:clr>
        </p15:guide>
        <p15:guide id="2" orient="horz" pos="14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0260A-BD87-C839-2F42-D5B62D94A758}" name="Demain, Nicolina" initials="ND" userId="S::Nicolina.Demain@KPMG.co.uk::47a20625-0daf-41e7-9495-0ad312904b4e" providerId="AD"/>
  <p188:author id="{4A61A233-7EF2-7204-1E49-13D56A806F36}" name="Colclough, Tim" initials="TC" userId="S::Tim.Colclough@KPMG.co.uk::fefb6fdc-dd3b-4d34-8ce4-f125cc7b8b9e" providerId="AD"/>
  <p188:author id="{E08B4A3D-255E-CE10-668F-A9CD0775AFE2}" name="COLCLOUGH, Tim (NHS ENGLAND - X26)" initials="TC" userId="S::tim.colclough1@nhs.net::b4fe3a7f-a930-4932-9485-becf1363b929" providerId="AD"/>
  <p188:author id="{E6299F74-379C-1B08-3459-38063AD8CE07}" name="Williams, Timothy" initials="TW" userId="S::Timothy.Williams@kpmg.co.uk::a52579a8-e81b-474a-b5ef-5be1800a2ada" providerId="AD"/>
  <p188:author id="{B6A3189A-2D7A-EC65-1B3F-FC7566585D47}" name="Medley, Charles" initials="MC" userId="S::Charles.Medley@KPMG.co.uk::006d53cf-2694-49d5-8dc1-3800856c8f47" providerId="AD"/>
  <p188:author id="{6DE8DBAC-9A6A-6600-44C8-E3A8EBA372C5}" name="LANGFORD, Natasha (DEPARTMENT OF HEALTH AND SOCIAL CARE)" initials="LC" userId="S::natasha.langford3@nhs.net::3c988fe5-ca16-412e-8b50-df88854679c5" providerId="AD"/>
  <p188:author id="{EC173EAE-4EE2-6AAD-72D8-E4ED3BB7F781}" name="WILLIAMS, Timothy (NHS ENGLAND - X26)" initials="TW" userId="S::timothy.williams11@nhs.net::b313a4f3-6294-4f00-8a05-6a39e0c28966" providerId="AD"/>
  <p188:author id="{BF7A92C3-7A0F-A560-230E-787D07F85DFE}" name="Cheema, Rajvir" initials="RC" userId="S::Rajvir.Cheema@KPMG.co.uk::86bcdb7f-14bb-419f-850a-dcb963e2b931" providerId="AD"/>
  <p188:author id="{79F004C4-8F22-D835-812C-12351F0934FF}" name="REGAZZO, Lucas (NHS ENGLAND - X26)" initials="LR" userId="S::lucas.regazzo1@nhs.net::c64a002b-c029-4c15-9414-6e895409c8f9" providerId="AD"/>
  <p188:author id="{3632EFED-7D63-B8F9-A15F-8A87C9FB2483}" name="Qin, Kay" initials="KQ" userId="S::Kay.Qin@kpmg.co.uk::f1d6131e-834c-4fa0-b3fb-82a72741b833" providerId="AD"/>
  <p188:author id="{AD8E08F2-7040-9063-1FE7-02756ED1F659}" name="NOTT, Lynnette (NHS MIDLANDS AND LANCASHIRE COMMISSIONING SUPPORT UNIT)" initials="NU" userId="S::lnott@nhs.net::7995f622-9cd2-4955-8a74-9a0187309664" providerId="AD"/>
  <p188:author id="{19A0BAF3-85E6-3678-A168-9E25A292776F}" name="Regazzo, Lucas" initials="LR" userId="S::Lucas.Regazzo@kpmg.co.uk::4718c0b1-a3da-4162-acff-37089b67f443" providerId="AD"/>
  <p188:author id="{A75598F9-3FB7-15AA-484A-EEAF7FFED60E}" name="Lynnette Nott (ML)" initials="LN" userId="S::Lynnette.Nott@mlcsu.nhs.uk::dbdc2895-dfd5-429f-bb83-12e8305a6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hite, Catherine" initials="WC" lastIdx="18" clrIdx="0">
    <p:extLst>
      <p:ext uri="{19B8F6BF-5375-455C-9EA6-DF929625EA0E}">
        <p15:presenceInfo xmlns:p15="http://schemas.microsoft.com/office/powerpoint/2012/main" userId="S::cjwhite@kpmg.ca::0dea3d63-dcad-4748-a310-11ef28cac8a4" providerId="AD"/>
      </p:ext>
    </p:extLst>
  </p:cmAuthor>
  <p:cmAuthor id="2" name="Dodgson, Joanna" initials="DJ" lastIdx="11" clrIdx="1">
    <p:extLst>
      <p:ext uri="{19B8F6BF-5375-455C-9EA6-DF929625EA0E}">
        <p15:presenceInfo xmlns:p15="http://schemas.microsoft.com/office/powerpoint/2012/main" userId="S::Joanna.Dodgson@kpmg.co.uk::28f49f62-4f05-435c-94bb-789ac7047f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a:srgbClr val="E8EDEE"/>
    <a:srgbClr val="768692"/>
    <a:srgbClr val="00338D"/>
    <a:srgbClr val="0072CE"/>
    <a:srgbClr val="003087"/>
    <a:srgbClr val="E6E6E6"/>
    <a:srgbClr val="ED2124"/>
    <a:srgbClr val="F1C44D"/>
    <a:srgbClr val="269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86096C-42B5-2C48-E32C-F4651C61466E}" v="42" dt="2026-10-06T17:42:29.155"/>
    <p1510:client id="{A875427B-23A9-45A9-B2FC-A069648B5CB6}" v="30" dt="2026-10-06T17:39:23.137"/>
    <p1510:client id="{ADE410E7-BE56-31A5-07F8-969FE19BC48B}" v="60" dt="2026-10-07T08:12:45.2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1028"/>
        <p:guide orient="horz" pos="142"/>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tags" Target="tags/tag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3.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TT, Lynnette (NHS MIDLANDS AND LANCASHIRE COMMISSIONING SUPPORT UNIT)" userId="S::lnott@nhs.net::7995f622-9cd2-4955-8a74-9a0187309664" providerId="AD" clId="Web-{75A5D952-A45B-8FA0-D534-C96A035F52AA}"/>
    <pc:docChg chg="modSld">
      <pc:chgData name="NOTT, Lynnette (NHS MIDLANDS AND LANCASHIRE COMMISSIONING SUPPORT UNIT)" userId="S::lnott@nhs.net::7995f622-9cd2-4955-8a74-9a0187309664" providerId="AD" clId="Web-{75A5D952-A45B-8FA0-D534-C96A035F52AA}" dt="2026-09-14T16:32:08.305" v="101"/>
      <pc:docMkLst>
        <pc:docMk/>
      </pc:docMkLst>
      <pc:sldChg chg="modSp">
        <pc:chgData name="NOTT, Lynnette (NHS MIDLANDS AND LANCASHIRE COMMISSIONING SUPPORT UNIT)" userId="S::lnott@nhs.net::7995f622-9cd2-4955-8a74-9a0187309664" providerId="AD" clId="Web-{75A5D952-A45B-8FA0-D534-C96A035F52AA}" dt="2026-09-14T15:13:20.495" v="7" actId="20577"/>
        <pc:sldMkLst>
          <pc:docMk/>
          <pc:sldMk cId="1746025848" sldId="587"/>
        </pc:sldMkLst>
        <pc:spChg chg="mod">
          <ac:chgData name="NOTT, Lynnette (NHS MIDLANDS AND LANCASHIRE COMMISSIONING SUPPORT UNIT)" userId="S::lnott@nhs.net::7995f622-9cd2-4955-8a74-9a0187309664" providerId="AD" clId="Web-{75A5D952-A45B-8FA0-D534-C96A035F52AA}" dt="2026-09-14T15:13:20.495" v="7" actId="20577"/>
          <ac:spMkLst>
            <pc:docMk/>
            <pc:sldMk cId="1746025848" sldId="587"/>
            <ac:spMk id="3" creationId="{50792078-4688-ED00-BA85-139EE3D1C6B8}"/>
          </ac:spMkLst>
        </pc:spChg>
      </pc:sldChg>
      <pc:sldChg chg="modSp">
        <pc:chgData name="NOTT, Lynnette (NHS MIDLANDS AND LANCASHIRE COMMISSIONING SUPPORT UNIT)" userId="S::lnott@nhs.net::7995f622-9cd2-4955-8a74-9a0187309664" providerId="AD" clId="Web-{75A5D952-A45B-8FA0-D534-C96A035F52AA}" dt="2026-09-14T16:32:08.305" v="101"/>
        <pc:sldMkLst>
          <pc:docMk/>
          <pc:sldMk cId="1549108163" sldId="593"/>
        </pc:sldMkLst>
        <pc:graphicFrameChg chg="mod modGraphic">
          <ac:chgData name="NOTT, Lynnette (NHS MIDLANDS AND LANCASHIRE COMMISSIONING SUPPORT UNIT)" userId="S::lnott@nhs.net::7995f622-9cd2-4955-8a74-9a0187309664" providerId="AD" clId="Web-{75A5D952-A45B-8FA0-D534-C96A035F52AA}" dt="2026-09-14T16:32:08.305" v="101"/>
          <ac:graphicFrameMkLst>
            <pc:docMk/>
            <pc:sldMk cId="1549108163" sldId="593"/>
            <ac:graphicFrameMk id="7" creationId="{0F00E083-4EAE-EF67-5284-437C49C63FF2}"/>
          </ac:graphicFrameMkLst>
        </pc:graphicFrameChg>
      </pc:sldChg>
      <pc:sldChg chg="addSp delSp modSp">
        <pc:chgData name="NOTT, Lynnette (NHS MIDLANDS AND LANCASHIRE COMMISSIONING SUPPORT UNIT)" userId="S::lnott@nhs.net::7995f622-9cd2-4955-8a74-9a0187309664" providerId="AD" clId="Web-{75A5D952-A45B-8FA0-D534-C96A035F52AA}" dt="2026-09-14T16:28:54.892" v="99" actId="1076"/>
        <pc:sldMkLst>
          <pc:docMk/>
          <pc:sldMk cId="707438997" sldId="1925"/>
        </pc:sldMkLst>
        <pc:spChg chg="mod">
          <ac:chgData name="NOTT, Lynnette (NHS MIDLANDS AND LANCASHIRE COMMISSIONING SUPPORT UNIT)" userId="S::lnott@nhs.net::7995f622-9cd2-4955-8a74-9a0187309664" providerId="AD" clId="Web-{75A5D952-A45B-8FA0-D534-C96A035F52AA}" dt="2026-09-14T16:28:50.345" v="98" actId="20577"/>
          <ac:spMkLst>
            <pc:docMk/>
            <pc:sldMk cId="707438997" sldId="1925"/>
            <ac:spMk id="6" creationId="{7DDD57BA-1FFF-7B7B-EFE5-296309803DAC}"/>
          </ac:spMkLst>
        </pc:spChg>
        <pc:graphicFrameChg chg="mod modGraphic">
          <ac:chgData name="NOTT, Lynnette (NHS MIDLANDS AND LANCASHIRE COMMISSIONING SUPPORT UNIT)" userId="S::lnott@nhs.net::7995f622-9cd2-4955-8a74-9a0187309664" providerId="AD" clId="Web-{75A5D952-A45B-8FA0-D534-C96A035F52AA}" dt="2026-09-14T16:28:54.892" v="99" actId="1076"/>
          <ac:graphicFrameMkLst>
            <pc:docMk/>
            <pc:sldMk cId="707438997" sldId="1925"/>
            <ac:graphicFrameMk id="7" creationId="{863400DF-9A37-E461-52DE-031250FFABEE}"/>
          </ac:graphicFrameMkLst>
        </pc:graphicFrameChg>
      </pc:sldChg>
    </pc:docChg>
  </pc:docChgLst>
  <pc:docChgLst>
    <pc:chgData name="NOTT, Lynnette (NHS MIDLANDS AND LANCASHIRE COMMISSIONING SUPPORT UNIT)" userId="S::lnott@nhs.net::7995f622-9cd2-4955-8a74-9a0187309664" providerId="AD" clId="Web-{7886096C-42B5-2C48-E32C-F4651C61466E}"/>
    <pc:docChg chg="modSld">
      <pc:chgData name="NOTT, Lynnette (NHS MIDLANDS AND LANCASHIRE COMMISSIONING SUPPORT UNIT)" userId="S::lnott@nhs.net::7995f622-9cd2-4955-8a74-9a0187309664" providerId="AD" clId="Web-{7886096C-42B5-2C48-E32C-F4651C61466E}" dt="2026-10-06T17:42:27.312" v="40" actId="20577"/>
      <pc:docMkLst>
        <pc:docMk/>
      </pc:docMkLst>
      <pc:sldChg chg="modSp">
        <pc:chgData name="NOTT, Lynnette (NHS MIDLANDS AND LANCASHIRE COMMISSIONING SUPPORT UNIT)" userId="S::lnott@nhs.net::7995f622-9cd2-4955-8a74-9a0187309664" providerId="AD" clId="Web-{7886096C-42B5-2C48-E32C-F4651C61466E}" dt="2026-10-06T17:36:40.511" v="36" actId="20577"/>
        <pc:sldMkLst>
          <pc:docMk/>
          <pc:sldMk cId="395054451" sldId="582"/>
        </pc:sldMkLst>
        <pc:spChg chg="mod">
          <ac:chgData name="NOTT, Lynnette (NHS MIDLANDS AND LANCASHIRE COMMISSIONING SUPPORT UNIT)" userId="S::lnott@nhs.net::7995f622-9cd2-4955-8a74-9a0187309664" providerId="AD" clId="Web-{7886096C-42B5-2C48-E32C-F4651C61466E}" dt="2026-10-06T17:36:40.511" v="36" actId="20577"/>
          <ac:spMkLst>
            <pc:docMk/>
            <pc:sldMk cId="395054451" sldId="582"/>
            <ac:spMk id="5" creationId="{4EE606EC-1717-1BED-E8A7-ADC69F3D851A}"/>
          </ac:spMkLst>
        </pc:spChg>
      </pc:sldChg>
      <pc:sldChg chg="modSp">
        <pc:chgData name="NOTT, Lynnette (NHS MIDLANDS AND LANCASHIRE COMMISSIONING SUPPORT UNIT)" userId="S::lnott@nhs.net::7995f622-9cd2-4955-8a74-9a0187309664" providerId="AD" clId="Web-{7886096C-42B5-2C48-E32C-F4651C61466E}" dt="2026-10-06T17:35:32.823" v="34" actId="20577"/>
        <pc:sldMkLst>
          <pc:docMk/>
          <pc:sldMk cId="1746025848" sldId="587"/>
        </pc:sldMkLst>
        <pc:spChg chg="mod">
          <ac:chgData name="NOTT, Lynnette (NHS MIDLANDS AND LANCASHIRE COMMISSIONING SUPPORT UNIT)" userId="S::lnott@nhs.net::7995f622-9cd2-4955-8a74-9a0187309664" providerId="AD" clId="Web-{7886096C-42B5-2C48-E32C-F4651C61466E}" dt="2026-10-06T17:35:32.823" v="34" actId="20577"/>
          <ac:spMkLst>
            <pc:docMk/>
            <pc:sldMk cId="1746025848" sldId="587"/>
            <ac:spMk id="3" creationId="{50792078-4688-ED00-BA85-139EE3D1C6B8}"/>
          </ac:spMkLst>
        </pc:spChg>
      </pc:sldChg>
      <pc:sldChg chg="modSp">
        <pc:chgData name="NOTT, Lynnette (NHS MIDLANDS AND LANCASHIRE COMMISSIONING SUPPORT UNIT)" userId="S::lnott@nhs.net::7995f622-9cd2-4955-8a74-9a0187309664" providerId="AD" clId="Web-{7886096C-42B5-2C48-E32C-F4651C61466E}" dt="2026-10-06T17:42:27.312" v="40" actId="20577"/>
        <pc:sldMkLst>
          <pc:docMk/>
          <pc:sldMk cId="3830231407" sldId="1923"/>
        </pc:sldMkLst>
        <pc:spChg chg="mod">
          <ac:chgData name="NOTT, Lynnette (NHS MIDLANDS AND LANCASHIRE COMMISSIONING SUPPORT UNIT)" userId="S::lnott@nhs.net::7995f622-9cd2-4955-8a74-9a0187309664" providerId="AD" clId="Web-{7886096C-42B5-2C48-E32C-F4651C61466E}" dt="2026-10-06T17:42:27.312" v="40" actId="20577"/>
          <ac:spMkLst>
            <pc:docMk/>
            <pc:sldMk cId="3830231407" sldId="1923"/>
            <ac:spMk id="2" creationId="{623499A9-ADAE-F54A-B49E-F294E7BCE9E8}"/>
          </ac:spMkLst>
        </pc:spChg>
      </pc:sldChg>
    </pc:docChg>
  </pc:docChgLst>
  <pc:docChgLst>
    <pc:chgData name="NOTT, Lynnette (NHS MIDLANDS AND LANCASHIRE COMMISSIONING SUPPORT UNIT)" userId="7995f622-9cd2-4955-8a74-9a0187309664" providerId="ADAL" clId="{BAE66D02-0D4C-4A32-A25E-BAC88D06E4C3}"/>
    <pc:docChg chg="undo custSel addSld delSld modSld">
      <pc:chgData name="NOTT, Lynnette (NHS MIDLANDS AND LANCASHIRE COMMISSIONING SUPPORT UNIT)" userId="7995f622-9cd2-4955-8a74-9a0187309664" providerId="ADAL" clId="{BAE66D02-0D4C-4A32-A25E-BAC88D06E4C3}" dt="2026-10-06T17:39:23.137" v="1422" actId="20577"/>
      <pc:docMkLst>
        <pc:docMk/>
      </pc:docMkLst>
      <pc:sldChg chg="modSp mod">
        <pc:chgData name="NOTT, Lynnette (NHS MIDLANDS AND LANCASHIRE COMMISSIONING SUPPORT UNIT)" userId="7995f622-9cd2-4955-8a74-9a0187309664" providerId="ADAL" clId="{BAE66D02-0D4C-4A32-A25E-BAC88D06E4C3}" dt="2026-10-06T17:37:48.226" v="1402" actId="20577"/>
        <pc:sldMkLst>
          <pc:docMk/>
          <pc:sldMk cId="395054451" sldId="582"/>
        </pc:sldMkLst>
        <pc:spChg chg="mod">
          <ac:chgData name="NOTT, Lynnette (NHS MIDLANDS AND LANCASHIRE COMMISSIONING SUPPORT UNIT)" userId="7995f622-9cd2-4955-8a74-9a0187309664" providerId="ADAL" clId="{BAE66D02-0D4C-4A32-A25E-BAC88D06E4C3}" dt="2026-09-14T16:39:43.970" v="1389" actId="20577"/>
          <ac:spMkLst>
            <pc:docMk/>
            <pc:sldMk cId="395054451" sldId="582"/>
            <ac:spMk id="3" creationId="{5AFBA05C-F249-8897-2B5C-A0B59C833D67}"/>
          </ac:spMkLst>
        </pc:spChg>
        <pc:spChg chg="mod">
          <ac:chgData name="NOTT, Lynnette (NHS MIDLANDS AND LANCASHIRE COMMISSIONING SUPPORT UNIT)" userId="7995f622-9cd2-4955-8a74-9a0187309664" providerId="ADAL" clId="{BAE66D02-0D4C-4A32-A25E-BAC88D06E4C3}" dt="2026-10-06T17:37:48.226" v="1402" actId="20577"/>
          <ac:spMkLst>
            <pc:docMk/>
            <pc:sldMk cId="395054451" sldId="582"/>
            <ac:spMk id="5" creationId="{4EE606EC-1717-1BED-E8A7-ADC69F3D851A}"/>
          </ac:spMkLst>
        </pc:spChg>
        <pc:spChg chg="mod">
          <ac:chgData name="NOTT, Lynnette (NHS MIDLANDS AND LANCASHIRE COMMISSIONING SUPPORT UNIT)" userId="7995f622-9cd2-4955-8a74-9a0187309664" providerId="ADAL" clId="{BAE66D02-0D4C-4A32-A25E-BAC88D06E4C3}" dt="2026-09-14T16:39:19.976" v="1384" actId="14100"/>
          <ac:spMkLst>
            <pc:docMk/>
            <pc:sldMk cId="395054451" sldId="582"/>
            <ac:spMk id="10" creationId="{A950A7A2-7159-4E18-81D3-353E09D5C69E}"/>
          </ac:spMkLst>
        </pc:spChg>
        <pc:graphicFrameChg chg="mod modGraphic">
          <ac:chgData name="NOTT, Lynnette (NHS MIDLANDS AND LANCASHIRE COMMISSIONING SUPPORT UNIT)" userId="7995f622-9cd2-4955-8a74-9a0187309664" providerId="ADAL" clId="{BAE66D02-0D4C-4A32-A25E-BAC88D06E4C3}" dt="2026-09-14T16:39:19.976" v="1384" actId="14100"/>
          <ac:graphicFrameMkLst>
            <pc:docMk/>
            <pc:sldMk cId="395054451" sldId="582"/>
            <ac:graphicFrameMk id="2" creationId="{D00BA427-6C45-5FF1-3264-9307B50499F9}"/>
          </ac:graphicFrameMkLst>
        </pc:graphicFrameChg>
        <pc:graphicFrameChg chg="mod modGraphic">
          <ac:chgData name="NOTT, Lynnette (NHS MIDLANDS AND LANCASHIRE COMMISSIONING SUPPORT UNIT)" userId="7995f622-9cd2-4955-8a74-9a0187309664" providerId="ADAL" clId="{BAE66D02-0D4C-4A32-A25E-BAC88D06E4C3}" dt="2026-09-14T16:40:08.475" v="1392" actId="1076"/>
          <ac:graphicFrameMkLst>
            <pc:docMk/>
            <pc:sldMk cId="395054451" sldId="582"/>
            <ac:graphicFrameMk id="7" creationId="{38873C95-FE96-C65B-A89F-05346AE5A10D}"/>
          </ac:graphicFrameMkLst>
        </pc:graphicFrameChg>
      </pc:sldChg>
      <pc:sldChg chg="delSp modSp mod">
        <pc:chgData name="NOTT, Lynnette (NHS MIDLANDS AND LANCASHIRE COMMISSIONING SUPPORT UNIT)" userId="7995f622-9cd2-4955-8a74-9a0187309664" providerId="ADAL" clId="{BAE66D02-0D4C-4A32-A25E-BAC88D06E4C3}" dt="2026-10-06T17:39:23.137" v="1422" actId="20577"/>
        <pc:sldMkLst>
          <pc:docMk/>
          <pc:sldMk cId="1549108163" sldId="593"/>
        </pc:sldMkLst>
        <pc:spChg chg="mod">
          <ac:chgData name="NOTT, Lynnette (NHS MIDLANDS AND LANCASHIRE COMMISSIONING SUPPORT UNIT)" userId="7995f622-9cd2-4955-8a74-9a0187309664" providerId="ADAL" clId="{BAE66D02-0D4C-4A32-A25E-BAC88D06E4C3}" dt="2026-09-14T15:32:38.634" v="544" actId="1076"/>
          <ac:spMkLst>
            <pc:docMk/>
            <pc:sldMk cId="1549108163" sldId="593"/>
            <ac:spMk id="6" creationId="{32786A87-6CC1-6686-DFEC-EBDECF1E2BA5}"/>
          </ac:spMkLst>
        </pc:spChg>
        <pc:graphicFrameChg chg="mod modGraphic">
          <ac:chgData name="NOTT, Lynnette (NHS MIDLANDS AND LANCASHIRE COMMISSIONING SUPPORT UNIT)" userId="7995f622-9cd2-4955-8a74-9a0187309664" providerId="ADAL" clId="{BAE66D02-0D4C-4A32-A25E-BAC88D06E4C3}" dt="2026-10-06T17:39:23.137" v="1422" actId="20577"/>
          <ac:graphicFrameMkLst>
            <pc:docMk/>
            <pc:sldMk cId="1549108163" sldId="593"/>
            <ac:graphicFrameMk id="7" creationId="{0F00E083-4EAE-EF67-5284-437C49C63FF2}"/>
          </ac:graphicFrameMkLst>
        </pc:graphicFrameChg>
      </pc:sldChg>
      <pc:sldChg chg="modSp mod">
        <pc:chgData name="NOTT, Lynnette (NHS MIDLANDS AND LANCASHIRE COMMISSIONING SUPPORT UNIT)" userId="7995f622-9cd2-4955-8a74-9a0187309664" providerId="ADAL" clId="{BAE66D02-0D4C-4A32-A25E-BAC88D06E4C3}" dt="2026-09-14T16:37:57.737" v="1376" actId="207"/>
        <pc:sldMkLst>
          <pc:docMk/>
          <pc:sldMk cId="3830231407" sldId="1923"/>
        </pc:sldMkLst>
        <pc:spChg chg="mod">
          <ac:chgData name="NOTT, Lynnette (NHS MIDLANDS AND LANCASHIRE COMMISSIONING SUPPORT UNIT)" userId="7995f622-9cd2-4955-8a74-9a0187309664" providerId="ADAL" clId="{BAE66D02-0D4C-4A32-A25E-BAC88D06E4C3}" dt="2026-09-14T16:37:57.737" v="1376" actId="207"/>
          <ac:spMkLst>
            <pc:docMk/>
            <pc:sldMk cId="3830231407" sldId="1923"/>
            <ac:spMk id="2" creationId="{623499A9-ADAE-F54A-B49E-F294E7BCE9E8}"/>
          </ac:spMkLst>
        </pc:spChg>
      </pc:sldChg>
      <pc:sldChg chg="addSp delSp modSp mod">
        <pc:chgData name="NOTT, Lynnette (NHS MIDLANDS AND LANCASHIRE COMMISSIONING SUPPORT UNIT)" userId="7995f622-9cd2-4955-8a74-9a0187309664" providerId="ADAL" clId="{BAE66D02-0D4C-4A32-A25E-BAC88D06E4C3}" dt="2026-10-06T17:38:22.514" v="1404" actId="20577"/>
        <pc:sldMkLst>
          <pc:docMk/>
          <pc:sldMk cId="707438997" sldId="1925"/>
        </pc:sldMkLst>
        <pc:spChg chg="add mod">
          <ac:chgData name="NOTT, Lynnette (NHS MIDLANDS AND LANCASHIRE COMMISSIONING SUPPORT UNIT)" userId="7995f622-9cd2-4955-8a74-9a0187309664" providerId="ADAL" clId="{BAE66D02-0D4C-4A32-A25E-BAC88D06E4C3}" dt="2026-09-14T16:26:50.107" v="1328" actId="767"/>
          <ac:spMkLst>
            <pc:docMk/>
            <pc:sldMk cId="707438997" sldId="1925"/>
            <ac:spMk id="2" creationId="{639A3F33-9F63-4759-9DBB-C1BC47B11700}"/>
          </ac:spMkLst>
        </pc:spChg>
        <pc:spChg chg="mod">
          <ac:chgData name="NOTT, Lynnette (NHS MIDLANDS AND LANCASHIRE COMMISSIONING SUPPORT UNIT)" userId="7995f622-9cd2-4955-8a74-9a0187309664" providerId="ADAL" clId="{BAE66D02-0D4C-4A32-A25E-BAC88D06E4C3}" dt="2026-10-06T17:38:22.514" v="1404" actId="20577"/>
          <ac:spMkLst>
            <pc:docMk/>
            <pc:sldMk cId="707438997" sldId="1925"/>
            <ac:spMk id="6" creationId="{7DDD57BA-1FFF-7B7B-EFE5-296309803DAC}"/>
          </ac:spMkLst>
        </pc:spChg>
        <pc:graphicFrameChg chg="mod modGraphic">
          <ac:chgData name="NOTT, Lynnette (NHS MIDLANDS AND LANCASHIRE COMMISSIONING SUPPORT UNIT)" userId="7995f622-9cd2-4955-8a74-9a0187309664" providerId="ADAL" clId="{BAE66D02-0D4C-4A32-A25E-BAC88D06E4C3}" dt="2026-09-14T15:22:22.623" v="86" actId="13219"/>
          <ac:graphicFrameMkLst>
            <pc:docMk/>
            <pc:sldMk cId="707438997" sldId="1925"/>
            <ac:graphicFrameMk id="7" creationId="{863400DF-9A37-E461-52DE-031250FFABEE}"/>
          </ac:graphicFrameMkLst>
        </pc:graphicFrameChg>
      </pc:sldChg>
      <pc:sldChg chg="modSp mod">
        <pc:chgData name="NOTT, Lynnette (NHS MIDLANDS AND LANCASHIRE COMMISSIONING SUPPORT UNIT)" userId="7995f622-9cd2-4955-8a74-9a0187309664" providerId="ADAL" clId="{BAE66D02-0D4C-4A32-A25E-BAC88D06E4C3}" dt="2026-09-14T16:36:57.666" v="1372" actId="255"/>
        <pc:sldMkLst>
          <pc:docMk/>
          <pc:sldMk cId="4248071514" sldId="1926"/>
        </pc:sldMkLst>
        <pc:graphicFrameChg chg="mod modGraphic">
          <ac:chgData name="NOTT, Lynnette (NHS MIDLANDS AND LANCASHIRE COMMISSIONING SUPPORT UNIT)" userId="7995f622-9cd2-4955-8a74-9a0187309664" providerId="ADAL" clId="{BAE66D02-0D4C-4A32-A25E-BAC88D06E4C3}" dt="2026-09-14T16:36:57.666" v="1372" actId="255"/>
          <ac:graphicFrameMkLst>
            <pc:docMk/>
            <pc:sldMk cId="4248071514" sldId="1926"/>
            <ac:graphicFrameMk id="5" creationId="{03D57191-DF3E-2836-5449-EF6EC1A205B8}"/>
          </ac:graphicFrameMkLst>
        </pc:graphicFrameChg>
      </pc:sldChg>
      <pc:sldChg chg="addSp delSp modSp mod">
        <pc:chgData name="NOTT, Lynnette (NHS MIDLANDS AND LANCASHIRE COMMISSIONING SUPPORT UNIT)" userId="7995f622-9cd2-4955-8a74-9a0187309664" providerId="ADAL" clId="{BAE66D02-0D4C-4A32-A25E-BAC88D06E4C3}" dt="2026-09-14T16:37:05.855" v="1373" actId="255"/>
        <pc:sldMkLst>
          <pc:docMk/>
          <pc:sldMk cId="1608519404" sldId="1930"/>
        </pc:sldMkLst>
        <pc:graphicFrameChg chg="add mod modGraphic">
          <ac:chgData name="NOTT, Lynnette (NHS MIDLANDS AND LANCASHIRE COMMISSIONING SUPPORT UNIT)" userId="7995f622-9cd2-4955-8a74-9a0187309664" providerId="ADAL" clId="{BAE66D02-0D4C-4A32-A25E-BAC88D06E4C3}" dt="2026-09-14T16:37:05.855" v="1373" actId="255"/>
          <ac:graphicFrameMkLst>
            <pc:docMk/>
            <pc:sldMk cId="1608519404" sldId="1930"/>
            <ac:graphicFrameMk id="3" creationId="{979B97E2-ED38-1E1E-044B-8E4CFE8295B1}"/>
          </ac:graphicFrameMkLst>
        </pc:graphicFrameChg>
      </pc:sldChg>
      <pc:sldChg chg="addSp delSp modSp new mod">
        <pc:chgData name="NOTT, Lynnette (NHS MIDLANDS AND LANCASHIRE COMMISSIONING SUPPORT UNIT)" userId="7995f622-9cd2-4955-8a74-9a0187309664" providerId="ADAL" clId="{BAE66D02-0D4C-4A32-A25E-BAC88D06E4C3}" dt="2026-09-14T16:36:51.613" v="1371" actId="255"/>
        <pc:sldMkLst>
          <pc:docMk/>
          <pc:sldMk cId="1252309503" sldId="1933"/>
        </pc:sldMkLst>
        <pc:graphicFrameChg chg="add mod modGraphic">
          <ac:chgData name="NOTT, Lynnette (NHS MIDLANDS AND LANCASHIRE COMMISSIONING SUPPORT UNIT)" userId="7995f622-9cd2-4955-8a74-9a0187309664" providerId="ADAL" clId="{BAE66D02-0D4C-4A32-A25E-BAC88D06E4C3}" dt="2026-09-14T16:36:51.613" v="1371" actId="255"/>
          <ac:graphicFrameMkLst>
            <pc:docMk/>
            <pc:sldMk cId="1252309503" sldId="1933"/>
            <ac:graphicFrameMk id="5" creationId="{9DB67F76-CCB1-8CFC-FF76-74E9892AEA81}"/>
          </ac:graphicFrameMkLst>
        </pc:graphicFrameChg>
      </pc:sldChg>
      <pc:sldChg chg="addSp delSp modSp new mod">
        <pc:chgData name="NOTT, Lynnette (NHS MIDLANDS AND LANCASHIRE COMMISSIONING SUPPORT UNIT)" userId="7995f622-9cd2-4955-8a74-9a0187309664" providerId="ADAL" clId="{BAE66D02-0D4C-4A32-A25E-BAC88D06E4C3}" dt="2026-09-14T16:37:16.050" v="1374" actId="255"/>
        <pc:sldMkLst>
          <pc:docMk/>
          <pc:sldMk cId="246337860" sldId="1934"/>
        </pc:sldMkLst>
        <pc:graphicFrameChg chg="add mod modGraphic">
          <ac:chgData name="NOTT, Lynnette (NHS MIDLANDS AND LANCASHIRE COMMISSIONING SUPPORT UNIT)" userId="7995f622-9cd2-4955-8a74-9a0187309664" providerId="ADAL" clId="{BAE66D02-0D4C-4A32-A25E-BAC88D06E4C3}" dt="2026-09-14T16:37:16.050" v="1374" actId="255"/>
          <ac:graphicFrameMkLst>
            <pc:docMk/>
            <pc:sldMk cId="246337860" sldId="1934"/>
            <ac:graphicFrameMk id="5" creationId="{1C29B60B-919E-33DF-C8BC-C813E4F28BEB}"/>
          </ac:graphicFrameMkLst>
        </pc:graphicFrameChg>
      </pc:sldChg>
    </pc:docChg>
  </pc:docChgLst>
  <pc:docChgLst>
    <pc:chgData name="NOTT, Lynnette (NHS MIDLANDS AND LANCASHIRE COMMISSIONING SUPPORT UNIT)" userId="S::lnott@nhs.net::7995f622-9cd2-4955-8a74-9a0187309664" providerId="AD" clId="Web-{ADE410E7-BE56-31A5-07F8-969FE19BC48B}"/>
    <pc:docChg chg="modSld">
      <pc:chgData name="NOTT, Lynnette (NHS MIDLANDS AND LANCASHIRE COMMISSIONING SUPPORT UNIT)" userId="S::lnott@nhs.net::7995f622-9cd2-4955-8a74-9a0187309664" providerId="AD" clId="Web-{ADE410E7-BE56-31A5-07F8-969FE19BC48B}" dt="2026-10-07T08:12:45.220" v="55"/>
      <pc:docMkLst>
        <pc:docMk/>
      </pc:docMkLst>
      <pc:sldChg chg="addSp delSp modSp">
        <pc:chgData name="NOTT, Lynnette (NHS MIDLANDS AND LANCASHIRE COMMISSIONING SUPPORT UNIT)" userId="S::lnott@nhs.net::7995f622-9cd2-4955-8a74-9a0187309664" providerId="AD" clId="Web-{ADE410E7-BE56-31A5-07F8-969FE19BC48B}" dt="2026-10-07T08:12:45.220" v="55"/>
        <pc:sldMkLst>
          <pc:docMk/>
          <pc:sldMk cId="246337860" sldId="1934"/>
        </pc:sldMkLst>
        <pc:graphicFrameChg chg="add del mod modGraphic">
          <ac:chgData name="NOTT, Lynnette (NHS MIDLANDS AND LANCASHIRE COMMISSIONING SUPPORT UNIT)" userId="S::lnott@nhs.net::7995f622-9cd2-4955-8a74-9a0187309664" providerId="AD" clId="Web-{ADE410E7-BE56-31A5-07F8-969FE19BC48B}" dt="2026-10-07T08:10:04.573" v="26"/>
          <ac:graphicFrameMkLst>
            <pc:docMk/>
            <pc:sldMk cId="246337860" sldId="1934"/>
            <ac:graphicFrameMk id="3" creationId="{6D951667-0D11-942A-903A-9AA13A465E60}"/>
          </ac:graphicFrameMkLst>
        </pc:graphicFrameChg>
        <pc:graphicFrameChg chg="mod modGraphic">
          <ac:chgData name="NOTT, Lynnette (NHS MIDLANDS AND LANCASHIRE COMMISSIONING SUPPORT UNIT)" userId="S::lnott@nhs.net::7995f622-9cd2-4955-8a74-9a0187309664" providerId="AD" clId="Web-{ADE410E7-BE56-31A5-07F8-969FE19BC48B}" dt="2026-10-07T08:12:38.469" v="54"/>
          <ac:graphicFrameMkLst>
            <pc:docMk/>
            <pc:sldMk cId="246337860" sldId="1934"/>
            <ac:graphicFrameMk id="5" creationId="{1C29B60B-919E-33DF-C8BC-C813E4F28BEB}"/>
          </ac:graphicFrameMkLst>
        </pc:graphicFrameChg>
        <pc:graphicFrameChg chg="add del mod modGraphic">
          <ac:chgData name="NOTT, Lynnette (NHS MIDLANDS AND LANCASHIRE COMMISSIONING SUPPORT UNIT)" userId="S::lnott@nhs.net::7995f622-9cd2-4955-8a74-9a0187309664" providerId="AD" clId="Web-{ADE410E7-BE56-31A5-07F8-969FE19BC48B}" dt="2026-10-07T08:12:45.220" v="55"/>
          <ac:graphicFrameMkLst>
            <pc:docMk/>
            <pc:sldMk cId="246337860" sldId="1934"/>
            <ac:graphicFrameMk id="6" creationId="{8AD2ED72-C138-7931-7221-8CB98FF34D25}"/>
          </ac:graphicFrameMkLst>
        </pc:graphicFrameChg>
      </pc:sldChg>
    </pc:docChg>
  </pc:docChgLst>
  <pc:docChgLst>
    <pc:chgData name="NOTT, Lynnette (NHS MIDLANDS AND LANCASHIRE COMMISSIONING SUPPORT UNIT)" userId="S::lnott@nhs.net::7995f622-9cd2-4955-8a74-9a0187309664" providerId="AD" clId="Web-{DF358AD9-8EAD-C92B-CE46-0FBF1A8F1BC3}"/>
    <pc:docChg chg="modSld">
      <pc:chgData name="NOTT, Lynnette (NHS MIDLANDS AND LANCASHIRE COMMISSIONING SUPPORT UNIT)" userId="S::lnott@nhs.net::7995f622-9cd2-4955-8a74-9a0187309664" providerId="AD" clId="Web-{DF358AD9-8EAD-C92B-CE46-0FBF1A8F1BC3}" dt="2026-09-15T09:29:33.186" v="0"/>
      <pc:docMkLst>
        <pc:docMk/>
      </pc:docMkLst>
      <pc:sldChg chg="modSp">
        <pc:chgData name="NOTT, Lynnette (NHS MIDLANDS AND LANCASHIRE COMMISSIONING SUPPORT UNIT)" userId="S::lnott@nhs.net::7995f622-9cd2-4955-8a74-9a0187309664" providerId="AD" clId="Web-{DF358AD9-8EAD-C92B-CE46-0FBF1A8F1BC3}" dt="2026-09-15T09:29:33.186" v="0"/>
        <pc:sldMkLst>
          <pc:docMk/>
          <pc:sldMk cId="1608519404" sldId="1930"/>
        </pc:sldMkLst>
        <pc:graphicFrameChg chg="modGraphic">
          <ac:chgData name="NOTT, Lynnette (NHS MIDLANDS AND LANCASHIRE COMMISSIONING SUPPORT UNIT)" userId="S::lnott@nhs.net::7995f622-9cd2-4955-8a74-9a0187309664" providerId="AD" clId="Web-{DF358AD9-8EAD-C92B-CE46-0FBF1A8F1BC3}" dt="2026-09-15T09:29:33.186" v="0"/>
          <ac:graphicFrameMkLst>
            <pc:docMk/>
            <pc:sldMk cId="1608519404" sldId="1930"/>
            <ac:graphicFrameMk id="3" creationId="{979B97E2-ED38-1E1E-044B-8E4CFE8295B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54D5F6-3183-428A-85C8-51C26DD4B50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F1608F93-CC89-4063-A187-7B1597877F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ABA84C-EC3E-4598-9C4D-8CE1D2A956F5}" type="datetimeFigureOut">
              <a:rPr lang="en-GB" smtClean="0">
                <a:latin typeface="Arial" panose="020B0604020202020204" pitchFamily="34" charset="0"/>
              </a:rPr>
              <a:t>07/10/2026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EE24D309-D941-4AA7-AD70-D334F1D592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B1E99044-B362-4E47-A054-164531AC8F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C0F9D0-9E03-483D-AC3B-FCB5CBA393CA}"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75430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3C57A4BF-14E0-48E2-B42F-B29D277000AB}" type="datetimeFigureOut">
              <a:rPr lang="en-GB" smtClean="0"/>
              <a:pPr/>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9B5D948F-A673-4DC7-A0E9-FA274EAF3634}" type="slidenum">
              <a:rPr lang="en-GB" smtClean="0"/>
              <a:pPr/>
              <a:t>‹#›</a:t>
            </a:fld>
            <a:endParaRPr lang="en-GB"/>
          </a:p>
        </p:txBody>
      </p:sp>
    </p:spTree>
    <p:extLst>
      <p:ext uri="{BB962C8B-B14F-4D97-AF65-F5344CB8AC3E}">
        <p14:creationId xmlns:p14="http://schemas.microsoft.com/office/powerpoint/2010/main" val="3491308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Standard title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756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R sections">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003200" y="1330126"/>
            <a:ext cx="10204450" cy="4546799"/>
          </a:xfrm>
        </p:spPr>
        <p:txBody>
          <a:bodyPr numCol="2" spcCol="28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itle 2">
            <a:extLst>
              <a:ext uri="{FF2B5EF4-FFF2-40B4-BE49-F238E27FC236}">
                <a16:creationId xmlns:a16="http://schemas.microsoft.com/office/drawing/2014/main" id="{DF69D30F-5094-425F-A158-0850AE27D366}"/>
              </a:ext>
            </a:extLst>
          </p:cNvPr>
          <p:cNvSpPr>
            <a:spLocks noGrp="1"/>
          </p:cNvSpPr>
          <p:nvPr>
            <p:ph type="title"/>
          </p:nvPr>
        </p:nvSpPr>
        <p:spPr>
          <a:xfrm>
            <a:off x="995364" y="431800"/>
            <a:ext cx="8869072" cy="533400"/>
          </a:xfrm>
        </p:spPr>
        <p:txBody>
          <a:bodyPr/>
          <a:lstStyle/>
          <a:p>
            <a:r>
              <a:rPr lang="en-US"/>
              <a:t>Click to edit Master title style</a:t>
            </a:r>
            <a:endParaRPr lang="en-GB"/>
          </a:p>
        </p:txBody>
      </p:sp>
    </p:spTree>
    <p:extLst>
      <p:ext uri="{BB962C8B-B14F-4D97-AF65-F5344CB8AC3E}">
        <p14:creationId xmlns:p14="http://schemas.microsoft.com/office/powerpoint/2010/main" val="76099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3A1B-372E-1F25-3B01-B0D2BFFD54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C666EBB-1030-8B5D-93B6-E5B4A806A2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E337E49-9849-4185-075B-4C1CEEF74AA0}"/>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58FD9393-9BB8-4306-0128-1DDE79AFE7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E4CAFC-2B64-3A92-8301-2C498A4879FF}"/>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943099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8EFD-EA15-05BA-9553-F07DA6970B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90155E-46AC-4D88-D22B-170D2EB75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F9F13B-AD8C-6886-4852-EDFCBD8BE5DF}"/>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154CCA5C-6A80-8096-BDDD-F9B1E5DE0F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0A1E3-5F34-7F76-9C72-8326802EE9D0}"/>
              </a:ext>
            </a:extLst>
          </p:cNvPr>
          <p:cNvSpPr>
            <a:spLocks noGrp="1"/>
          </p:cNvSpPr>
          <p:nvPr>
            <p:ph type="sldNum" sz="quarter" idx="12"/>
          </p:nvPr>
        </p:nvSpPr>
        <p:spPr/>
        <p:txBody>
          <a:bodyPr/>
          <a:lstStyle/>
          <a:p>
            <a:fld id="{8727514D-13CE-4AF1-9C55-0D0BFC958989}" type="slidenum">
              <a:rPr lang="en-GB" smtClean="0"/>
              <a:t>‹#›</a:t>
            </a:fld>
            <a:endParaRPr lang="en-GB"/>
          </a:p>
        </p:txBody>
      </p:sp>
      <p:sp>
        <p:nvSpPr>
          <p:cNvPr id="7" name="Shape 8">
            <a:extLst>
              <a:ext uri="{FF2B5EF4-FFF2-40B4-BE49-F238E27FC236}">
                <a16:creationId xmlns:a16="http://schemas.microsoft.com/office/drawing/2014/main" id="{E6EDAD9D-0A1B-8484-E504-7148C4549621}"/>
              </a:ext>
            </a:extLst>
          </p:cNvPr>
          <p:cNvSpPr txBox="1">
            <a:spLocks/>
          </p:cNvSpPr>
          <p:nvPr userDrawn="1"/>
        </p:nvSpPr>
        <p:spPr>
          <a:xfrm>
            <a:off x="11291771" y="6385080"/>
            <a:ext cx="298444"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rgbClr val="0072CE"/>
                </a:solidFill>
                <a:latin typeface="+mn-lt"/>
                <a:ea typeface="Arial"/>
                <a:cs typeface="Arial" panose="020B0604020202020204" pitchFamily="34" charset="0"/>
              </a:rPr>
              <a:pPr algn="r"/>
              <a:t>‹#›</a:t>
            </a:fld>
            <a:endParaRPr lang="en-GB" sz="1000">
              <a:solidFill>
                <a:srgbClr val="0072CE"/>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4C8F7CC3-916F-8F19-637C-04009173E57F}"/>
              </a:ext>
            </a:extLst>
          </p:cNvPr>
          <p:cNvCxnSpPr/>
          <p:nvPr userDrawn="1"/>
        </p:nvCxnSpPr>
        <p:spPr>
          <a:xfrm>
            <a:off x="11269545" y="6385080"/>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24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8EFD-EA15-05BA-9553-F07DA6970B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90155E-46AC-4D88-D22B-170D2EB75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F9F13B-AD8C-6886-4852-EDFCBD8BE5DF}"/>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154CCA5C-6A80-8096-BDDD-F9B1E5DE0F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0A1E3-5F34-7F76-9C72-8326802EE9D0}"/>
              </a:ext>
            </a:extLst>
          </p:cNvPr>
          <p:cNvSpPr>
            <a:spLocks noGrp="1"/>
          </p:cNvSpPr>
          <p:nvPr>
            <p:ph type="sldNum" sz="quarter" idx="12"/>
          </p:nvPr>
        </p:nvSpPr>
        <p:spPr/>
        <p:txBody>
          <a:bodyPr/>
          <a:lstStyle/>
          <a:p>
            <a:fld id="{8727514D-13CE-4AF1-9C55-0D0BFC958989}" type="slidenum">
              <a:rPr lang="en-GB" smtClean="0"/>
              <a:t>‹#›</a:t>
            </a:fld>
            <a:endParaRPr lang="en-GB"/>
          </a:p>
        </p:txBody>
      </p:sp>
      <p:sp>
        <p:nvSpPr>
          <p:cNvPr id="7" name="Shape 8">
            <a:extLst>
              <a:ext uri="{FF2B5EF4-FFF2-40B4-BE49-F238E27FC236}">
                <a16:creationId xmlns:a16="http://schemas.microsoft.com/office/drawing/2014/main" id="{E6EDAD9D-0A1B-8484-E504-7148C4549621}"/>
              </a:ext>
            </a:extLst>
          </p:cNvPr>
          <p:cNvSpPr txBox="1">
            <a:spLocks/>
          </p:cNvSpPr>
          <p:nvPr userDrawn="1"/>
        </p:nvSpPr>
        <p:spPr>
          <a:xfrm>
            <a:off x="11291771" y="6385080"/>
            <a:ext cx="298444"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rgbClr val="0072CE"/>
                </a:solidFill>
                <a:latin typeface="+mn-lt"/>
                <a:ea typeface="Arial"/>
                <a:cs typeface="Arial" panose="020B0604020202020204" pitchFamily="34" charset="0"/>
              </a:rPr>
              <a:pPr algn="r"/>
              <a:t>‹#›</a:t>
            </a:fld>
            <a:endParaRPr lang="en-GB" sz="1000">
              <a:solidFill>
                <a:srgbClr val="0072CE"/>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4C8F7CC3-916F-8F19-637C-04009173E57F}"/>
              </a:ext>
            </a:extLst>
          </p:cNvPr>
          <p:cNvCxnSpPr/>
          <p:nvPr userDrawn="1"/>
        </p:nvCxnSpPr>
        <p:spPr>
          <a:xfrm>
            <a:off x="11269545" y="6385080"/>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717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657A1-1E75-D058-AA1A-826B937437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4FB7C6-13B3-A335-0059-553AF61DC8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1B88F9-4DDA-BD2C-F42F-53FFF94C222B}"/>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2D13E3E3-0A30-72F7-AD3F-E3A97053BE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A7EE1A-69FA-3207-9F95-BE02A7D3B412}"/>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78376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A9209-0CF9-5550-2AC7-7501023DCB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84E206-A016-A51E-09F3-537827A99D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ACDAC9-236C-A0FC-E155-937F20100A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5B75896-1E00-6272-1BB1-64D0B6747010}"/>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6" name="Footer Placeholder 5">
            <a:extLst>
              <a:ext uri="{FF2B5EF4-FFF2-40B4-BE49-F238E27FC236}">
                <a16:creationId xmlns:a16="http://schemas.microsoft.com/office/drawing/2014/main" id="{106C110E-E675-DC8F-DFDA-E97D6C0516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71591-96BA-E5B6-30C7-E01EE41730A8}"/>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382694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30021-307A-EB56-4E52-3913B13A6A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F6AC46-B82B-4CAC-382F-B2E798DCD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376EB-0CF7-A693-A7CD-CB2C5BB1C6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C88650-A1B0-1651-8D4D-DBDB42DB8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86060-E8AB-C611-38E9-CD621B75DB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13611B2-A0FE-0B13-DDA9-B53C8C9A9A5E}"/>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8" name="Footer Placeholder 7">
            <a:extLst>
              <a:ext uri="{FF2B5EF4-FFF2-40B4-BE49-F238E27FC236}">
                <a16:creationId xmlns:a16="http://schemas.microsoft.com/office/drawing/2014/main" id="{5B53AAF6-E01C-4D04-450F-75FA05C043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C9BF0A-FEEE-75FD-A4EB-2464695411F5}"/>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59314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E99F-EA9D-E558-DA3B-31585EFC92A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F3990B-F90C-D4D6-5631-5C5FE667A9BE}"/>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4" name="Footer Placeholder 3">
            <a:extLst>
              <a:ext uri="{FF2B5EF4-FFF2-40B4-BE49-F238E27FC236}">
                <a16:creationId xmlns:a16="http://schemas.microsoft.com/office/drawing/2014/main" id="{A8A9BAAF-D751-50C6-3E45-D26A403DAC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9B9984E-7BAE-A01E-9ECB-D025783C7B36}"/>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185665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ED0194-E3D4-F010-8801-A2259E8CF364}"/>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3" name="Footer Placeholder 2">
            <a:extLst>
              <a:ext uri="{FF2B5EF4-FFF2-40B4-BE49-F238E27FC236}">
                <a16:creationId xmlns:a16="http://schemas.microsoft.com/office/drawing/2014/main" id="{9FED3D8B-FC07-4D93-A024-3E080CA36ED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88AE34-4F0E-A13F-617E-C5ABFE7CB2A3}"/>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3894040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4AEA9-C901-12BB-B732-8DB21CACD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D267DB9-29D7-C0C1-A47F-8385BBEA99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39925A-6AB6-E67C-FC27-47C692A8B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7ECA54-3176-BE25-0F91-72FDB46812CB}"/>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6" name="Footer Placeholder 5">
            <a:extLst>
              <a:ext uri="{FF2B5EF4-FFF2-40B4-BE49-F238E27FC236}">
                <a16:creationId xmlns:a16="http://schemas.microsoft.com/office/drawing/2014/main" id="{B4A629DB-86FD-EDBF-52AB-B176196567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575012-583E-9745-04C9-C814BD1B2BB6}"/>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46150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B2AD-93D3-938F-A39F-482C39F219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6336DE-818B-9EC9-C65A-9A71E9ED1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3D90A62-3084-622F-C3FA-EEB78432F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86619F-108C-C5F2-9FA1-E98A73B2318F}"/>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6" name="Footer Placeholder 5">
            <a:extLst>
              <a:ext uri="{FF2B5EF4-FFF2-40B4-BE49-F238E27FC236}">
                <a16:creationId xmlns:a16="http://schemas.microsoft.com/office/drawing/2014/main" id="{74D960D6-9913-BE68-1ED3-AFBD43E35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ED9878-CC5B-970E-56E7-56A8A24CB141}"/>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417871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FA7A6-14AC-00B1-DD4B-A522589D7F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4E4460-45F5-4860-8AFB-EF7B0EB9A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6F05BE-490F-BB95-F50E-EC415B4CAAED}"/>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E695501F-8122-9DA8-FD37-4D7BBBC32D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BD1FC6-DEEE-1E51-9509-2D33666561D3}"/>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181266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A79552-82C2-7508-B4DA-249A67E064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7201DD-9D77-18F6-4364-B962AC7816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8736DA-E701-9C29-148B-5401F4AC7690}"/>
              </a:ext>
            </a:extLst>
          </p:cNvPr>
          <p:cNvSpPr>
            <a:spLocks noGrp="1"/>
          </p:cNvSpPr>
          <p:nvPr>
            <p:ph type="dt" sz="half" idx="10"/>
          </p:nvPr>
        </p:nvSpPr>
        <p:spPr>
          <a:xfrm>
            <a:off x="838200" y="6356350"/>
            <a:ext cx="2743200" cy="365125"/>
          </a:xfrm>
          <a:prstGeom prst="rect">
            <a:avLst/>
          </a:prstGeom>
        </p:spPr>
        <p:txBody>
          <a:bodyPr/>
          <a:lstStyle/>
          <a:p>
            <a:fld id="{3054DC0F-CC40-426E-98C4-677C2CB749F0}" type="datetimeFigureOut">
              <a:rPr lang="en-GB" smtClean="0"/>
              <a:t>07/10/2026</a:t>
            </a:fld>
            <a:endParaRPr lang="en-GB"/>
          </a:p>
        </p:txBody>
      </p:sp>
      <p:sp>
        <p:nvSpPr>
          <p:cNvPr id="5" name="Footer Placeholder 4">
            <a:extLst>
              <a:ext uri="{FF2B5EF4-FFF2-40B4-BE49-F238E27FC236}">
                <a16:creationId xmlns:a16="http://schemas.microsoft.com/office/drawing/2014/main" id="{39757654-8BD4-8D2F-11B3-F7087E825E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4F11E7-60E1-616B-0BA6-F81E333E3F50}"/>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217694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2"/>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1586186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5364" y="431800"/>
            <a:ext cx="10204450" cy="5334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995362" y="1330325"/>
            <a:ext cx="10200683" cy="45466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Shape 8"/>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accent2"/>
                </a:solidFill>
                <a:latin typeface="+mn-lt"/>
                <a:ea typeface="Arial"/>
                <a:cs typeface="Arial" panose="020B0604020202020204" pitchFamily="34" charset="0"/>
              </a:rPr>
              <a:pPr algn="r"/>
              <a:t>‹#›</a:t>
            </a:fld>
            <a:endParaRPr lang="en-GB" sz="1000">
              <a:solidFill>
                <a:schemeClr val="accent2"/>
              </a:solidFill>
              <a:latin typeface="+mn-lt"/>
              <a:ea typeface="Arial"/>
              <a:cs typeface="Arial" panose="020B0604020202020204" pitchFamily="34" charset="0"/>
            </a:endParaRPr>
          </a:p>
        </p:txBody>
      </p:sp>
      <p:cxnSp>
        <p:nvCxnSpPr>
          <p:cNvPr id="17" name="Straight Connector 16">
            <a:extLst>
              <a:ext uri="{FF2B5EF4-FFF2-40B4-BE49-F238E27FC236}">
                <a16:creationId xmlns:a16="http://schemas.microsoft.com/office/drawing/2014/main" id="{F024B3B3-3138-44BB-8DDD-6BDCEF24DEDC}"/>
              </a:ext>
            </a:extLst>
          </p:cNvPr>
          <p:cNvCxnSpPr/>
          <p:nvPr userDrawn="1"/>
        </p:nvCxnSpPr>
        <p:spPr>
          <a:xfrm>
            <a:off x="10928548" y="6266997"/>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4F9629E6-7324-B40F-825B-D81EE5B8CC6C}"/>
              </a:ext>
            </a:extLst>
          </p:cNvPr>
          <p:cNvSpPr txBox="1">
            <a:spLocks/>
          </p:cNvSpPr>
          <p:nvPr userDrawn="1"/>
        </p:nvSpPr>
        <p:spPr>
          <a:xfrm>
            <a:off x="995361" y="6221078"/>
            <a:ext cx="4163048" cy="533400"/>
          </a:xfrm>
          <a:prstGeom prst="rect">
            <a:avLst/>
          </a:prstGeom>
        </p:spPr>
        <p:txBody>
          <a:bodyPr/>
          <a:lstStyle>
            <a:defPPr>
              <a:defRPr lang="en-US"/>
            </a:defPPr>
            <a:lvl1pPr marL="0" algn="ct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a:t>Cyber Assessment Framework-aligned Data Security and Protection Toolkit Terms of Reference</a:t>
            </a:r>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7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userDrawn="1">
          <p15:clr>
            <a:srgbClr val="F26B43"/>
          </p15:clr>
        </p15:guide>
        <p15:guide id="2" pos="627" userDrawn="1">
          <p15:clr>
            <a:srgbClr val="F26B43"/>
          </p15:clr>
        </p15:guide>
        <p15:guide id="3" pos="7055" userDrawn="1">
          <p15:clr>
            <a:srgbClr val="F26B43"/>
          </p15:clr>
        </p15:guide>
        <p15:guide id="4" orient="horz" pos="838" userDrawn="1">
          <p15:clr>
            <a:srgbClr val="F26B43"/>
          </p15:clr>
        </p15:guide>
        <p15:guide id="5" orient="horz" pos="612" userDrawn="1">
          <p15:clr>
            <a:srgbClr val="F26B43"/>
          </p15:clr>
        </p15:guide>
        <p15:guide id="6" orient="horz" pos="2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E8487D-0A64-D8C9-1B3B-003C87204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05FAA6-0C3B-627D-975A-383F9EF32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EA204335-54CC-BF45-CCC8-8EAB320C30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AAC5CEF-E276-1865-D3A4-0A6B620800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7514D-13CE-4AF1-9C55-0D0BFC958989}" type="slidenum">
              <a:rPr lang="en-GB" smtClean="0"/>
              <a:t>‹#›</a:t>
            </a:fld>
            <a:endParaRPr lang="en-GB"/>
          </a:p>
        </p:txBody>
      </p:sp>
    </p:spTree>
    <p:extLst>
      <p:ext uri="{BB962C8B-B14F-4D97-AF65-F5344CB8AC3E}">
        <p14:creationId xmlns:p14="http://schemas.microsoft.com/office/powerpoint/2010/main" val="164987133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a:xfrm>
            <a:off x="540000" y="683394"/>
            <a:ext cx="11062237" cy="3822785"/>
          </a:xfrm>
        </p:spPr>
        <p:txBody>
          <a:bodyPr/>
          <a:lstStyle/>
          <a:p>
            <a:r>
              <a:rPr lang="en-GB" sz="2200" b="1">
                <a:solidFill>
                  <a:schemeClr val="accent1">
                    <a:lumMod val="75000"/>
                  </a:schemeClr>
                </a:solidFill>
                <a:latin typeface="Arial"/>
                <a:cs typeface="Arial"/>
              </a:rPr>
              <a:t>Cyber Assessment Framework-aligned Data Security and Protection </a:t>
            </a:r>
            <a:r>
              <a:rPr lang="en-GB" sz="2200">
                <a:solidFill>
                  <a:schemeClr val="accent1">
                    <a:lumMod val="75000"/>
                  </a:schemeClr>
                </a:solidFill>
                <a:latin typeface="Arial"/>
                <a:cs typeface="Arial"/>
              </a:rPr>
              <a:t>Toolkit</a:t>
            </a:r>
            <a:br>
              <a:rPr lang="en-GB" sz="2200">
                <a:latin typeface="Arial"/>
                <a:cs typeface="Arial"/>
              </a:rPr>
            </a:br>
            <a:r>
              <a:rPr lang="en-GB" sz="2200">
                <a:solidFill>
                  <a:schemeClr val="accent1">
                    <a:lumMod val="75000"/>
                  </a:schemeClr>
                </a:solidFill>
                <a:latin typeface="Arial"/>
                <a:cs typeface="Arial"/>
              </a:rPr>
              <a:t>Independent assessor </a:t>
            </a:r>
            <a:br>
              <a:rPr lang="en-GB" sz="2200" b="1">
                <a:latin typeface="Arial" panose="020B0604020202020204" pitchFamily="34" charset="0"/>
                <a:cs typeface="Arial" panose="020B0604020202020204" pitchFamily="34" charset="0"/>
              </a:rPr>
            </a:br>
            <a:br>
              <a:rPr lang="en-GB" sz="2800" b="1">
                <a:latin typeface="Arial" panose="020B0604020202020204" pitchFamily="34" charset="0"/>
                <a:cs typeface="Arial" panose="020B0604020202020204" pitchFamily="34" charset="0"/>
              </a:rPr>
            </a:br>
            <a:r>
              <a:rPr lang="en-GB" sz="3600" b="1">
                <a:solidFill>
                  <a:schemeClr val="accent1">
                    <a:lumMod val="75000"/>
                  </a:schemeClr>
                </a:solidFill>
                <a:latin typeface="Arial"/>
                <a:cs typeface="Arial"/>
              </a:rPr>
              <a:t>Terms of Reference</a:t>
            </a:r>
            <a:r>
              <a:rPr lang="en-GB" sz="3600">
                <a:solidFill>
                  <a:schemeClr val="accent1">
                    <a:lumMod val="75000"/>
                  </a:schemeClr>
                </a:solidFill>
                <a:latin typeface="Arial"/>
                <a:cs typeface="Arial"/>
              </a:rPr>
              <a:t> </a:t>
            </a:r>
            <a:endParaRPr lang="en-GB" sz="2800" b="1">
              <a:solidFill>
                <a:schemeClr val="accent1">
                  <a:lumMod val="75000"/>
                </a:schemeClr>
              </a:solidFill>
              <a:latin typeface="Arial"/>
              <a:cs typeface="Arial"/>
            </a:endParaRPr>
          </a:p>
        </p:txBody>
      </p:sp>
      <p:sp>
        <p:nvSpPr>
          <p:cNvPr id="6" name="TextBox 5">
            <a:extLst>
              <a:ext uri="{FF2B5EF4-FFF2-40B4-BE49-F238E27FC236}">
                <a16:creationId xmlns:a16="http://schemas.microsoft.com/office/drawing/2014/main" id="{A808CB63-695B-E088-657F-8E6652C76555}"/>
              </a:ext>
            </a:extLst>
          </p:cNvPr>
          <p:cNvSpPr txBox="1"/>
          <p:nvPr/>
        </p:nvSpPr>
        <p:spPr>
          <a:xfrm>
            <a:off x="432000" y="4923950"/>
            <a:ext cx="22749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5EB8"/>
                </a:solidFill>
                <a:effectLst/>
                <a:highlight>
                  <a:srgbClr val="FFFF00"/>
                </a:highlight>
                <a:uLnTx/>
                <a:uFillTx/>
                <a:latin typeface="Arial" panose="020B0604020202020204" pitchFamily="34" charset="0"/>
                <a:ea typeface="+mn-ea"/>
                <a:cs typeface="Arial" panose="020B0604020202020204" pitchFamily="34" charset="0"/>
              </a:rPr>
              <a:t>Organisation name</a:t>
            </a:r>
            <a:endParaRPr kumimoji="0" lang="en-GB" sz="1800" b="1" i="0" u="none" strike="noStrike" kern="1200" cap="none" spc="0" normalizeH="0" baseline="0" noProof="0">
              <a:ln>
                <a:noFill/>
              </a:ln>
              <a:solidFill>
                <a:srgbClr val="FFB81C"/>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10B4A10-238A-709C-618C-9D0DE917661C}"/>
              </a:ext>
            </a:extLst>
          </p:cNvPr>
          <p:cNvSpPr txBox="1"/>
          <p:nvPr/>
        </p:nvSpPr>
        <p:spPr>
          <a:xfrm>
            <a:off x="432000" y="5409582"/>
            <a:ext cx="26212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5EB8"/>
                </a:solidFill>
                <a:effectLst/>
                <a:highlight>
                  <a:srgbClr val="FFFF00"/>
                </a:highlight>
                <a:uLnTx/>
                <a:uFillTx/>
                <a:latin typeface="Arial" panose="020B0604020202020204" pitchFamily="34" charset="0"/>
                <a:ea typeface="+mn-ea"/>
                <a:cs typeface="Arial" panose="020B0604020202020204" pitchFamily="34" charset="0"/>
              </a:rPr>
              <a:t>Independent assessor</a:t>
            </a:r>
            <a:endParaRPr kumimoji="0" lang="en-GB" sz="1800" b="1" i="0" u="none" strike="noStrike" kern="1200" cap="none" spc="0" normalizeH="0" baseline="0" noProof="0">
              <a:ln>
                <a:noFill/>
              </a:ln>
              <a:solidFill>
                <a:srgbClr val="FFB81C"/>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01EDDBF-B3C0-83A6-4C12-34292D7C69F5}"/>
              </a:ext>
            </a:extLst>
          </p:cNvPr>
          <p:cNvSpPr txBox="1"/>
          <p:nvPr/>
        </p:nvSpPr>
        <p:spPr>
          <a:xfrm>
            <a:off x="442308" y="6180637"/>
            <a:ext cx="2601883" cy="338554"/>
          </a:xfrm>
          <a:prstGeom prst="rect">
            <a:avLst/>
          </a:prstGeom>
          <a:noFill/>
        </p:spPr>
        <p:txBody>
          <a:bodyPr wrap="square" lIns="91440" tIns="45720" rIns="91440" bIns="45720" rtlCol="0" anchor="t">
            <a:spAutoFit/>
          </a:bodyPr>
          <a:lstStyle/>
          <a:p>
            <a:pPr>
              <a:defRPr/>
            </a:pPr>
            <a:r>
              <a:rPr lang="en-GB" sz="1600" b="1">
                <a:solidFill>
                  <a:prstClr val="black"/>
                </a:solidFill>
                <a:highlight>
                  <a:srgbClr val="FFFF00"/>
                </a:highlight>
                <a:latin typeface="Arial"/>
                <a:cs typeface="Arial"/>
              </a:rPr>
              <a:t>Insert date</a:t>
            </a:r>
            <a:r>
              <a:rPr lang="en-GB" sz="1600" b="1">
                <a:solidFill>
                  <a:prstClr val="black"/>
                </a:solidFill>
                <a:latin typeface="Arial"/>
                <a:cs typeface="Arial"/>
              </a:rPr>
              <a:t> </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353CD05-9497-FD16-922C-4C18AF9D106F}"/>
              </a:ext>
            </a:extLst>
          </p:cNvPr>
          <p:cNvSpPr txBox="1"/>
          <p:nvPr/>
        </p:nvSpPr>
        <p:spPr>
          <a:xfrm>
            <a:off x="540000" y="225425"/>
            <a:ext cx="4643853" cy="307777"/>
          </a:xfrm>
          <a:prstGeom prst="rect">
            <a:avLst/>
          </a:prstGeom>
          <a:noFill/>
        </p:spPr>
        <p:txBody>
          <a:bodyPr wrap="square" rtlCol="0">
            <a:spAutoFit/>
          </a:bodyPr>
          <a:lstStyle/>
          <a:p>
            <a:r>
              <a:rPr lang="en-GB" sz="1400" b="1">
                <a:solidFill>
                  <a:srgbClr val="005EB8"/>
                </a:solidFill>
                <a:highlight>
                  <a:srgbClr val="FFFF00"/>
                </a:highlight>
              </a:rPr>
              <a:t>N.B. ToR to be branded by the Independent Assessor</a:t>
            </a:r>
          </a:p>
        </p:txBody>
      </p:sp>
    </p:spTree>
    <p:extLst>
      <p:ext uri="{BB962C8B-B14F-4D97-AF65-F5344CB8AC3E}">
        <p14:creationId xmlns:p14="http://schemas.microsoft.com/office/powerpoint/2010/main" val="3830231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792078-4688-ED00-BA85-139EE3D1C6B8}"/>
              </a:ext>
            </a:extLst>
          </p:cNvPr>
          <p:cNvSpPr>
            <a:spLocks noGrp="1"/>
          </p:cNvSpPr>
          <p:nvPr>
            <p:ph type="body" sz="quarter" idx="10"/>
          </p:nvPr>
        </p:nvSpPr>
        <p:spPr>
          <a:xfrm>
            <a:off x="529488" y="1070997"/>
            <a:ext cx="10976712" cy="4727774"/>
          </a:xfrm>
          <a:noFill/>
          <a:ln>
            <a:noFill/>
          </a:ln>
        </p:spPr>
        <p:txBody>
          <a:bodyPr/>
          <a:lstStyle/>
          <a:p>
            <a:pPr marL="0" marR="0" lvl="0" indent="0" algn="l" defTabSz="914400" rtl="0" eaLnBrk="1" fontAlgn="auto" latinLnBrk="0" hangingPunct="1">
              <a:lnSpc>
                <a:spcPct val="100000"/>
              </a:lnSpc>
              <a:spcBef>
                <a:spcPts val="0"/>
              </a:spcBef>
              <a:buClrTx/>
              <a:buSzTx/>
              <a:buFontTx/>
              <a:buNone/>
              <a:tabLst/>
              <a:defRPr/>
            </a:pPr>
            <a:r>
              <a:rPr kumimoji="0" lang="en-US" sz="1000" b="1" i="0" u="none" strike="noStrike" kern="1200" cap="none" spc="0" normalizeH="0" baseline="0" noProof="0">
                <a:ln>
                  <a:noFill/>
                </a:ln>
                <a:solidFill>
                  <a:schemeClr val="tx2"/>
                </a:solidFill>
                <a:effectLst/>
                <a:uLnTx/>
                <a:uFillTx/>
                <a:latin typeface="Arial"/>
                <a:cs typeface="Arial"/>
              </a:rPr>
              <a:t>Background of the independent assessment</a:t>
            </a:r>
          </a:p>
          <a:p>
            <a:pPr lvl="0">
              <a:defRPr/>
            </a:pPr>
            <a:r>
              <a:rPr lang="en-GB" sz="1000" b="0" spc="-5">
                <a:solidFill>
                  <a:schemeClr val="tx1"/>
                </a:solidFill>
                <a:latin typeface="Arial"/>
                <a:cs typeface="Arial"/>
              </a:rPr>
              <a:t>Data and information are critical business assets and ensuring their confidentiality, integrity and availability are fundamental to the continued delivery and operation of health and care services across the UK. </a:t>
            </a:r>
            <a:r>
              <a:rPr lang="en-GB" sz="1000" b="0" spc="-5">
                <a:solidFill>
                  <a:srgbClr val="FF0000"/>
                </a:solidFill>
                <a:highlight>
                  <a:srgbClr val="FFFF00"/>
                </a:highlight>
                <a:cs typeface="Arial"/>
              </a:rPr>
              <a:t>[Client Name] </a:t>
            </a:r>
            <a:r>
              <a:rPr lang="en-GB" sz="1000" b="0" spc="-5">
                <a:solidFill>
                  <a:schemeClr val="tx1"/>
                </a:solidFill>
                <a:latin typeface="Arial"/>
                <a:cs typeface="Arial"/>
              </a:rPr>
              <a:t>must have confidence in the confidentiality, integrity and availability of their information assets and must ensure that any personal data collected, stored and processed by public bodies are aligned to specific legal and regulatory </a:t>
            </a:r>
            <a:r>
              <a:rPr lang="en-GB" sz="1000" b="0" spc="-5">
                <a:solidFill>
                  <a:schemeClr val="tx1"/>
                </a:solidFill>
                <a:cs typeface="Arial"/>
              </a:rPr>
              <a:t>requirements to support the delivery of high-quality care to patients</a:t>
            </a:r>
            <a:r>
              <a:rPr lang="en-GB" sz="1000" b="0" spc="-5">
                <a:solidFill>
                  <a:schemeClr val="tx1"/>
                </a:solidFill>
                <a:latin typeface="Arial"/>
                <a:cs typeface="Arial"/>
              </a:rPr>
              <a:t>. </a:t>
            </a:r>
          </a:p>
          <a:p>
            <a:pPr lvl="0">
              <a:defRPr/>
            </a:pPr>
            <a:r>
              <a:rPr lang="en-GB" sz="1000" b="0" spc="-5">
                <a:solidFill>
                  <a:schemeClr val="tx1"/>
                </a:solidFill>
                <a:latin typeface="Arial"/>
                <a:cs typeface="Arial"/>
              </a:rPr>
              <a:t>The Data Security and Protection Toolkit (DSPT) is an annual return (requiring submission on 30 June 2026) and is NHS England’s (NHSE) tool for ensuring organisations which have access to NHS patient data and systems measure their performance against security standards aligned to the NCSC Cyber Assessment Framework (CAF). The expectations for security and governance of information controls under CAF-aligned DSPT profile are designed to be comparable level to the previous DSPT, providing additional control testing only in areas where NHS England considers a higher standard to be a necessary obligation such as threat management. </a:t>
            </a:r>
          </a:p>
          <a:p>
            <a:pPr>
              <a:defRPr/>
            </a:pPr>
            <a:r>
              <a:rPr lang="en-GB" sz="1000" b="0" spc="-5">
                <a:solidFill>
                  <a:schemeClr val="tx1"/>
                </a:solidFill>
                <a:latin typeface="Arial"/>
                <a:cs typeface="Arial"/>
              </a:rPr>
              <a:t>The CAF aligned DSPT independent audit for 26/27 contains a total of </a:t>
            </a:r>
            <a:r>
              <a:rPr lang="en-GB" sz="1000" b="0" u="sng" spc="-5">
                <a:solidFill>
                  <a:srgbClr val="FF0000"/>
                </a:solidFill>
                <a:latin typeface="Arial"/>
                <a:cs typeface="Arial"/>
              </a:rPr>
              <a:t>12 </a:t>
            </a:r>
            <a:r>
              <a:rPr lang="en-GB" sz="1000" b="0" u="sng" spc="-5">
                <a:solidFill>
                  <a:schemeClr val="tx1"/>
                </a:solidFill>
                <a:latin typeface="Arial"/>
                <a:cs typeface="Arial"/>
              </a:rPr>
              <a:t>outcomes</a:t>
            </a:r>
            <a:r>
              <a:rPr lang="en-GB" sz="1000" b="0" spc="-5">
                <a:solidFill>
                  <a:schemeClr val="tx1"/>
                </a:solidFill>
                <a:latin typeface="Arial"/>
                <a:cs typeface="Arial"/>
              </a:rPr>
              <a:t>, including 11</a:t>
            </a:r>
            <a:r>
              <a:rPr lang="en-GB" sz="1000" u="sng" spc="-5">
                <a:solidFill>
                  <a:srgbClr val="FF0000"/>
                </a:solidFill>
                <a:latin typeface="Arial"/>
                <a:cs typeface="Arial"/>
              </a:rPr>
              <a:t> </a:t>
            </a:r>
            <a:r>
              <a:rPr lang="en-GB" sz="1000" b="0" u="sng" spc="-5">
                <a:solidFill>
                  <a:schemeClr val="tx1"/>
                </a:solidFill>
                <a:latin typeface="Arial"/>
                <a:cs typeface="Arial"/>
              </a:rPr>
              <a:t>mandated outcomes </a:t>
            </a:r>
            <a:r>
              <a:rPr lang="en-GB" sz="1000" b="0" spc="-5">
                <a:solidFill>
                  <a:schemeClr val="tx1"/>
                </a:solidFill>
                <a:latin typeface="Arial"/>
                <a:cs typeface="Arial"/>
              </a:rPr>
              <a:t>and a </a:t>
            </a:r>
            <a:r>
              <a:rPr lang="en-GB" sz="1000" b="0" u="sng" spc="-5">
                <a:solidFill>
                  <a:schemeClr val="tx1"/>
                </a:solidFill>
                <a:latin typeface="Arial"/>
                <a:cs typeface="Arial"/>
              </a:rPr>
              <a:t>further </a:t>
            </a:r>
            <a:r>
              <a:rPr lang="en-GB" sz="1000" u="sng" spc="-5">
                <a:solidFill>
                  <a:srgbClr val="FF0000"/>
                </a:solidFill>
                <a:latin typeface="Arial"/>
                <a:cs typeface="Arial"/>
              </a:rPr>
              <a:t>X </a:t>
            </a:r>
            <a:r>
              <a:rPr lang="en-GB" sz="1000" b="0" u="sng" spc="-5">
                <a:solidFill>
                  <a:schemeClr val="tx1"/>
                </a:solidFill>
                <a:latin typeface="Arial"/>
                <a:cs typeface="Arial"/>
              </a:rPr>
              <a:t>outcome(s)</a:t>
            </a:r>
            <a:r>
              <a:rPr lang="en-GB" sz="1000" b="0" spc="-5">
                <a:solidFill>
                  <a:schemeClr val="tx1"/>
                </a:solidFill>
                <a:latin typeface="Arial"/>
                <a:cs typeface="Arial"/>
              </a:rPr>
              <a:t>, which NHSE require these must be </a:t>
            </a:r>
            <a:r>
              <a:rPr lang="en-GB" sz="1000" b="0" u="sng" spc="-5">
                <a:solidFill>
                  <a:schemeClr val="tx1"/>
                </a:solidFill>
                <a:latin typeface="Arial"/>
                <a:cs typeface="Arial"/>
              </a:rPr>
              <a:t>selected by the organisation being reviewed</a:t>
            </a:r>
            <a:r>
              <a:rPr lang="en-GB" sz="1000" b="0" spc="-5">
                <a:solidFill>
                  <a:schemeClr val="tx1"/>
                </a:solidFill>
                <a:latin typeface="Arial"/>
                <a:cs typeface="Arial"/>
              </a:rPr>
              <a:t>. Organisations must demonstrate compliance with all mandatory outcomes through the achievement of a ‘pass mark’ against each outcome (in advance of submission on 30 June 2027). </a:t>
            </a:r>
          </a:p>
          <a:p>
            <a:pPr marL="0" marR="0" lvl="0" indent="0" algn="l" defTabSz="914400" rtl="0" eaLnBrk="1" fontAlgn="auto" latinLnBrk="0" hangingPunct="1">
              <a:lnSpc>
                <a:spcPct val="100000"/>
              </a:lnSpc>
              <a:spcBef>
                <a:spcPts val="0"/>
              </a:spcBef>
              <a:buClrTx/>
              <a:buSzTx/>
              <a:buFontTx/>
              <a:buNone/>
              <a:tabLst/>
              <a:defRPr/>
            </a:pPr>
            <a:endParaRPr lang="en-GB" sz="1000" b="0" spc="-5">
              <a:solidFill>
                <a:schemeClr val="tx1"/>
              </a:solidFill>
              <a:latin typeface="Arial" panose="020B0604020202020204" pitchFamily="34" charset="0"/>
              <a:cs typeface="Arial" panose="020B0604020202020204" pitchFamily="34" charset="0"/>
            </a:endParaRPr>
          </a:p>
          <a:p>
            <a:pPr>
              <a:defRPr/>
            </a:pPr>
            <a:r>
              <a:rPr kumimoji="0" lang="en-US" sz="1000" b="1" i="0" u="none" strike="noStrike" kern="1200" cap="none" spc="0" normalizeH="0" baseline="0" noProof="0">
                <a:ln>
                  <a:noFill/>
                </a:ln>
                <a:solidFill>
                  <a:schemeClr val="tx2"/>
                </a:solidFill>
                <a:effectLst/>
                <a:uLnTx/>
                <a:uFillTx/>
                <a:latin typeface="Arial"/>
                <a:cs typeface="Arial"/>
              </a:rPr>
              <a:t>Scope of the review</a:t>
            </a:r>
            <a:endParaRPr lang="en-US" sz="1000" b="1" i="0" u="none" strike="noStrike" kern="1200" cap="none" spc="0" normalizeH="0" baseline="0" noProof="0">
              <a:ln>
                <a:noFill/>
              </a:ln>
              <a:solidFill>
                <a:schemeClr val="tx2"/>
              </a:solidFill>
              <a:effectLst/>
              <a:uLnTx/>
              <a:uFillTx/>
              <a:latin typeface="Arial"/>
              <a:cs typeface="Arial"/>
            </a:endParaRPr>
          </a:p>
          <a:p>
            <a:pPr>
              <a:defRPr/>
            </a:pPr>
            <a:r>
              <a:rPr lang="en-GB" sz="1000" b="0" spc="-5">
                <a:solidFill>
                  <a:schemeClr val="tx1"/>
                </a:solidFill>
                <a:latin typeface="Arial"/>
                <a:cs typeface="Arial"/>
              </a:rPr>
              <a:t>The scope of the audit will include consideration of processes and evidence that support the CAF aligned DSPT self-assessment process, including:</a:t>
            </a:r>
          </a:p>
          <a:p>
            <a:pPr marL="171450" indent="-171450">
              <a:buFont typeface="Arial" panose="020B0604020202020204" pitchFamily="34" charset="0"/>
              <a:buChar char="•"/>
              <a:defRPr/>
            </a:pPr>
            <a:r>
              <a:rPr lang="en-GB" sz="1000" b="0" spc="-5">
                <a:solidFill>
                  <a:schemeClr val="tx1"/>
                </a:solidFill>
                <a:latin typeface="Arial"/>
                <a:cs typeface="Arial"/>
              </a:rPr>
              <a:t>The process for compiling and reviewing the toolkit (including approval within the governance structure); and </a:t>
            </a:r>
          </a:p>
          <a:p>
            <a:pPr marL="171450" indent="-171450">
              <a:buFont typeface="Arial" panose="020B0604020202020204" pitchFamily="34" charset="0"/>
              <a:buChar char="•"/>
              <a:defRPr/>
            </a:pPr>
            <a:r>
              <a:rPr lang="en-GB" sz="1000" b="0" spc="-5">
                <a:solidFill>
                  <a:schemeClr val="tx1"/>
                </a:solidFill>
                <a:latin typeface="Arial"/>
                <a:cs typeface="Arial"/>
              </a:rPr>
              <a:t>The availability of evidence supporting in-scope outcomes and validation of that evidence by the DSPT Coordinator. </a:t>
            </a:r>
          </a:p>
          <a:p>
            <a:pPr marL="35560" marR="5080" lvl="0" fontAlgn="auto">
              <a:lnSpc>
                <a:spcPct val="90000"/>
              </a:lnSpc>
              <a:buClrTx/>
              <a:buSzTx/>
              <a:tabLst/>
              <a:defRPr/>
            </a:pPr>
            <a:endParaRPr lang="en-GB" sz="1000" b="0" spc="-5">
              <a:solidFill>
                <a:schemeClr val="tx1"/>
              </a:solidFill>
              <a:cs typeface="Arial"/>
            </a:endParaRPr>
          </a:p>
          <a:p>
            <a:pPr marL="35560" marR="5080" lvl="0" fontAlgn="auto">
              <a:lnSpc>
                <a:spcPct val="90000"/>
              </a:lnSpc>
              <a:buClrTx/>
              <a:buSzTx/>
              <a:tabLst/>
              <a:defRPr/>
            </a:pPr>
            <a:r>
              <a:rPr lang="en-GB" sz="1000">
                <a:latin typeface="Arial"/>
                <a:cs typeface="Arial"/>
              </a:rPr>
              <a:t>Our approach</a:t>
            </a:r>
          </a:p>
          <a:p>
            <a:pPr marL="35560" marR="0" lvl="0" indent="0" algn="l" defTabSz="914400" rtl="0" eaLnBrk="1" fontAlgn="auto" latinLnBrk="0" hangingPunct="1">
              <a:lnSpc>
                <a:spcPct val="90000"/>
              </a:lnSpc>
              <a:spcBef>
                <a:spcPts val="0"/>
              </a:spcBef>
              <a:spcAft>
                <a:spcPts val="60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a:cs typeface="Arial"/>
              </a:rPr>
              <a:t>Our work will involve the following activities:</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Meetings with the key staff involved in the process;</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Walkthroughs of key processes relevant to the completion of the DSPT; </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Desktop review of documentation supporting the DSPT; and</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Sample testing of populations of evidence where appropriate.</a:t>
            </a:r>
            <a:endParaRPr lang="en-GB" sz="1000" b="0" i="0" u="none" strike="noStrike" kern="1200" cap="none" spc="0" normalizeH="0" baseline="0" noProof="0">
              <a:ln>
                <a:noFill/>
              </a:ln>
              <a:solidFill>
                <a:srgbClr val="000000"/>
              </a:solidFill>
              <a:effectLst/>
              <a:uLnTx/>
              <a:uFillTx/>
              <a:latin typeface="Arial"/>
              <a:cs typeface="Arial"/>
            </a:endParaRPr>
          </a:p>
          <a:p>
            <a:pPr marL="35560" marR="0" lvl="0" indent="0" algn="l" defTabSz="914400" rtl="0" eaLnBrk="1" fontAlgn="auto" latinLnBrk="0" hangingPunct="1">
              <a:lnSpc>
                <a:spcPct val="90000"/>
              </a:lnSpc>
              <a:spcBef>
                <a:spcPts val="0"/>
              </a:spcBef>
              <a:spcAft>
                <a:spcPts val="600"/>
              </a:spcAft>
              <a:buClr>
                <a:srgbClr val="00A3A1"/>
              </a:buClr>
              <a:buSzTx/>
              <a:buFont typeface="Arial" panose="020B0604020202020204" pitchFamily="34" charset="0"/>
              <a:buNone/>
              <a:tabLst/>
              <a:defRPr/>
            </a:pPr>
            <a:r>
              <a:rPr kumimoji="0" lang="en-GB" sz="1000" b="0" i="0" u="none" strike="noStrike" kern="1200" cap="none" spc="0" normalizeH="0" baseline="0" noProof="0">
                <a:ln>
                  <a:noFill/>
                </a:ln>
                <a:solidFill>
                  <a:srgbClr val="000000"/>
                </a:solidFill>
                <a:effectLst/>
                <a:uLnTx/>
                <a:uFillTx/>
                <a:latin typeface="Arial"/>
                <a:cs typeface="Arial"/>
              </a:rPr>
              <a:t>In cases where we note controls do not exist, we will raise this as a finding in the final report.</a:t>
            </a:r>
            <a:endParaRPr lang="en-GB" sz="10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buClrTx/>
              <a:buSzTx/>
              <a:buFontTx/>
              <a:buNone/>
              <a:tabLst/>
              <a:defRPr/>
            </a:pPr>
            <a:endParaRPr kumimoji="0" lang="en-US" sz="1000" b="1" i="0" u="none" strike="noStrike" kern="1200" cap="none" spc="0" normalizeH="0" baseline="0" noProof="0">
              <a:ln>
                <a:noFill/>
              </a:ln>
              <a:solidFill>
                <a:schemeClr val="tx2"/>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buClrTx/>
              <a:buSzTx/>
              <a:buFontTx/>
              <a:buNone/>
              <a:tabLst/>
              <a:defRPr/>
            </a:pPr>
            <a:r>
              <a:rPr kumimoji="0" lang="en-US" sz="1000" b="1" i="0" u="none" strike="noStrike" kern="1200" cap="none" spc="0" normalizeH="0" baseline="0" noProof="0">
                <a:ln>
                  <a:noFill/>
                </a:ln>
                <a:solidFill>
                  <a:schemeClr val="tx2"/>
                </a:solidFill>
                <a:effectLst/>
                <a:uLnTx/>
                <a:uFillTx/>
                <a:latin typeface="Arial"/>
                <a:cs typeface="Arial"/>
              </a:rPr>
              <a:t>Out of scope</a:t>
            </a:r>
            <a:endParaRPr lang="en-US" sz="1000">
              <a:solidFill>
                <a:schemeClr val="tx2"/>
              </a:solidFill>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Our work is limited to assessment of the evidence to support the </a:t>
            </a:r>
            <a:r>
              <a:rPr lang="en-GB" sz="1000">
                <a:solidFill>
                  <a:srgbClr val="FF0000"/>
                </a:solidFill>
                <a:latin typeface="Arial"/>
                <a:cs typeface="Arial"/>
              </a:rPr>
              <a:t>X</a:t>
            </a:r>
            <a:r>
              <a:rPr lang="en-GB" sz="1000" b="0">
                <a:solidFill>
                  <a:schemeClr val="tx1"/>
                </a:solidFill>
                <a:latin typeface="Arial"/>
                <a:cs typeface="Arial"/>
              </a:rPr>
              <a:t> </a:t>
            </a:r>
            <a:r>
              <a:rPr kumimoji="0" lang="en-GB" sz="1000" b="0" i="0" u="none" strike="noStrike" kern="1200" cap="none" spc="0" normalizeH="0" baseline="0" noProof="0">
                <a:ln>
                  <a:noFill/>
                </a:ln>
                <a:solidFill>
                  <a:schemeClr val="tx1"/>
                </a:solidFill>
                <a:effectLst/>
                <a:uLnTx/>
                <a:uFillTx/>
                <a:latin typeface="Arial"/>
                <a:cs typeface="Arial"/>
              </a:rPr>
              <a:t>outcomes required to be assessed for this review (as detailed in </a:t>
            </a:r>
            <a:r>
              <a:rPr kumimoji="0" lang="en-GB" sz="1000" b="0" i="1" u="none" strike="noStrike" kern="1200" cap="none" spc="0" normalizeH="0" baseline="0" noProof="0">
                <a:ln>
                  <a:noFill/>
                </a:ln>
                <a:solidFill>
                  <a:schemeClr val="tx1"/>
                </a:solidFill>
                <a:effectLst/>
                <a:uLnTx/>
                <a:uFillTx/>
                <a:latin typeface="Arial"/>
                <a:cs typeface="Arial"/>
              </a:rPr>
              <a:t>Appendix </a:t>
            </a:r>
            <a:r>
              <a:rPr lang="en-GB" sz="1000" b="0" i="1">
                <a:solidFill>
                  <a:schemeClr val="tx1"/>
                </a:solidFill>
                <a:latin typeface="Arial"/>
                <a:cs typeface="Arial"/>
              </a:rPr>
              <a:t>A and B</a:t>
            </a:r>
            <a:r>
              <a:rPr kumimoji="0" lang="en-GB" sz="1000" b="0" i="0" u="none" strike="noStrike" kern="1200" cap="none" spc="0" normalizeH="0" baseline="0" noProof="0">
                <a:ln>
                  <a:noFill/>
                </a:ln>
                <a:solidFill>
                  <a:schemeClr val="tx1"/>
                </a:solidFill>
                <a:effectLst/>
                <a:uLnTx/>
                <a:uFillTx/>
                <a:latin typeface="Arial"/>
                <a:cs typeface="Arial"/>
              </a:rPr>
              <a:t>) therefore, the review will not provide assurance that the entire DSPT return is accurate and complete. </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Note that Appendix A covers the mandatory outcomes for the assessment and Appendix B outlines the </a:t>
            </a:r>
            <a:r>
              <a:rPr kumimoji="0" lang="en-GB" sz="1000" i="0" u="none" strike="noStrike" kern="1200" cap="none" spc="0" normalizeH="0" baseline="0" noProof="0">
                <a:ln>
                  <a:noFill/>
                </a:ln>
                <a:solidFill>
                  <a:srgbClr val="FF0000"/>
                </a:solidFill>
                <a:effectLst/>
                <a:uLnTx/>
                <a:uFillTx/>
                <a:latin typeface="Arial"/>
                <a:cs typeface="Arial"/>
              </a:rPr>
              <a:t>X</a:t>
            </a:r>
            <a:r>
              <a:rPr kumimoji="0" lang="en-GB" sz="1000" b="0" i="0" u="none" strike="noStrike" kern="1200" cap="none" spc="0" normalizeH="0" baseline="0" noProof="0">
                <a:ln>
                  <a:noFill/>
                </a:ln>
                <a:solidFill>
                  <a:schemeClr val="tx1"/>
                </a:solidFill>
                <a:effectLst/>
                <a:uLnTx/>
                <a:uFillTx/>
                <a:latin typeface="Arial"/>
                <a:cs typeface="Arial"/>
              </a:rPr>
              <a:t> additional </a:t>
            </a:r>
            <a:r>
              <a:rPr lang="en-GB" sz="1000" b="0">
                <a:solidFill>
                  <a:schemeClr val="tx1"/>
                </a:solidFill>
                <a:latin typeface="Arial"/>
                <a:cs typeface="Arial"/>
              </a:rPr>
              <a:t>outcomes selected for the review. </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Our work will not include detailed testing of IT systems and will not cover the submission of the DSPT to NSHE.</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Further limitations of scope identified during our work will be included within the final report</a:t>
            </a:r>
            <a:r>
              <a:rPr lang="en-US" sz="1000" b="0">
                <a:solidFill>
                  <a:schemeClr val="tx1"/>
                </a:solidFill>
                <a:latin typeface="Arial"/>
                <a:cs typeface="Arial"/>
              </a:rPr>
              <a:t>.</a:t>
            </a:r>
            <a:endParaRPr kumimoji="0" lang="en-US" sz="1000" b="1" i="0" u="none" strike="noStrike" kern="1200" cap="none" spc="0" normalizeH="0" baseline="0" noProof="0">
              <a:ln>
                <a:noFill/>
              </a:ln>
              <a:solidFill>
                <a:schemeClr val="tx1"/>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000" b="1" i="0" u="none" strike="noStrike" kern="1200" cap="none" spc="0" normalizeH="0" baseline="0" noProof="0">
              <a:ln>
                <a:noFill/>
              </a:ln>
              <a:solidFill>
                <a:schemeClr val="tx2"/>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a:ln>
                  <a:noFill/>
                </a:ln>
                <a:solidFill>
                  <a:schemeClr val="tx2"/>
                </a:solidFill>
                <a:effectLst/>
                <a:uLnTx/>
                <a:uFillTx/>
                <a:latin typeface="Arial"/>
                <a:cs typeface="Arial"/>
              </a:rPr>
              <a:t>Outputs</a:t>
            </a:r>
            <a:endParaRPr lang="en-US" sz="1000" b="1" i="0" u="none" strike="noStrike" kern="1200" cap="none" spc="0" normalizeH="0" baseline="0" noProof="0">
              <a:ln>
                <a:noFill/>
              </a:ln>
              <a:solidFill>
                <a:schemeClr val="tx2"/>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a:cs typeface="Arial"/>
              </a:rPr>
              <a:t>We will present our findings in a report. The report will be </a:t>
            </a:r>
            <a:r>
              <a:rPr kumimoji="0" lang="en-US" sz="1000" b="0" i="0" u="none" strike="noStrike" kern="1200" cap="none" spc="0" normalizeH="0" baseline="0" noProof="0">
                <a:ln>
                  <a:noFill/>
                </a:ln>
                <a:solidFill>
                  <a:schemeClr val="tx1"/>
                </a:solidFill>
                <a:effectLst/>
                <a:uLnTx/>
                <a:uFillTx/>
                <a:latin typeface="Arial"/>
                <a:cs typeface="Arial"/>
              </a:rPr>
              <a:t>agreed with</a:t>
            </a:r>
            <a:r>
              <a:rPr kumimoji="0" lang="en-US" sz="1000" b="0" i="0" u="none" strike="noStrike" kern="1200" cap="none" spc="0" normalizeH="0" baseline="0" noProof="0">
                <a:ln>
                  <a:noFill/>
                </a:ln>
                <a:solidFill>
                  <a:srgbClr val="FF0000"/>
                </a:solidFill>
                <a:effectLst/>
                <a:uLnTx/>
                <a:uFillTx/>
                <a:latin typeface="Arial"/>
                <a:cs typeface="Arial"/>
              </a:rPr>
              <a:t> </a:t>
            </a:r>
            <a:r>
              <a:rPr kumimoji="0" lang="en-US" sz="1000" b="0" i="0" u="none" strike="noStrike" kern="1200" cap="none" spc="0" normalizeH="0" baseline="0" noProof="0">
                <a:ln>
                  <a:noFill/>
                </a:ln>
                <a:solidFill>
                  <a:srgbClr val="FF0000"/>
                </a:solidFill>
                <a:effectLst/>
                <a:highlight>
                  <a:srgbClr val="FFFF00"/>
                </a:highlight>
                <a:uLnTx/>
                <a:uFillTx/>
                <a:latin typeface="Arial"/>
                <a:cs typeface="Arial"/>
              </a:rPr>
              <a:t>[Name</a:t>
            </a:r>
            <a:r>
              <a:rPr kumimoji="0" lang="en-US" sz="1000" b="0" i="0" u="none" strike="noStrike" kern="1200" cap="none" spc="0" normalizeH="0" baseline="0" noProof="0">
                <a:ln>
                  <a:noFill/>
                </a:ln>
                <a:solidFill>
                  <a:srgbClr val="FF0000"/>
                </a:solidFill>
                <a:effectLst/>
                <a:uLnTx/>
                <a:uFillTx/>
                <a:latin typeface="Arial"/>
                <a:cs typeface="Arial"/>
              </a:rPr>
              <a:t>]</a:t>
            </a:r>
            <a:r>
              <a:rPr kumimoji="0" lang="en-US" sz="1000" b="0" i="0" u="none" strike="noStrike" kern="1200" cap="none" spc="0" normalizeH="0" baseline="0" noProof="0">
                <a:ln>
                  <a:noFill/>
                </a:ln>
                <a:solidFill>
                  <a:schemeClr val="tx1"/>
                </a:solidFill>
                <a:effectLst/>
                <a:uLnTx/>
                <a:uFillTx/>
                <a:latin typeface="Arial"/>
                <a:cs typeface="Arial"/>
              </a:rPr>
              <a:t>, as the </a:t>
            </a:r>
            <a:r>
              <a:rPr kumimoji="0" lang="en-US" sz="1000" b="0" i="0" u="none" strike="noStrike" kern="1200" cap="none" spc="0" normalizeH="0" baseline="0" noProof="0">
                <a:ln>
                  <a:noFill/>
                </a:ln>
                <a:solidFill>
                  <a:srgbClr val="000000"/>
                </a:solidFill>
                <a:effectLst/>
                <a:uLnTx/>
                <a:uFillTx/>
                <a:latin typeface="Arial"/>
                <a:cs typeface="Arial"/>
              </a:rPr>
              <a:t>Executive sponsor for this review, before it is presented to the </a:t>
            </a:r>
            <a:r>
              <a:rPr kumimoji="0" lang="en-US" sz="1000" b="0" i="0" u="none" strike="noStrike" kern="1200" cap="none" spc="0" normalizeH="0" baseline="0" noProof="0">
                <a:ln>
                  <a:noFill/>
                </a:ln>
                <a:solidFill>
                  <a:srgbClr val="ED2124"/>
                </a:solidFill>
                <a:effectLst/>
                <a:highlight>
                  <a:srgbClr val="FFFF00"/>
                </a:highlight>
                <a:uLnTx/>
                <a:uFillTx/>
                <a:latin typeface="Arial"/>
                <a:cs typeface="Arial"/>
              </a:rPr>
              <a:t>[Audit</a:t>
            </a:r>
            <a:r>
              <a:rPr lang="en-US" sz="1000" b="0">
                <a:solidFill>
                  <a:srgbClr val="ED2124"/>
                </a:solidFill>
                <a:highlight>
                  <a:srgbClr val="FFFF00"/>
                </a:highlight>
                <a:latin typeface="Arial"/>
                <a:cs typeface="Arial"/>
              </a:rPr>
              <a:t>/oversight</a:t>
            </a:r>
            <a:r>
              <a:rPr kumimoji="0" lang="en-US" sz="1000" b="0" i="0" u="none" strike="noStrike" kern="1200" cap="none" spc="0" normalizeH="0" baseline="0" noProof="0">
                <a:ln>
                  <a:noFill/>
                </a:ln>
                <a:solidFill>
                  <a:srgbClr val="ED2124"/>
                </a:solidFill>
                <a:effectLst/>
                <a:highlight>
                  <a:srgbClr val="FFFF00"/>
                </a:highlight>
                <a:uLnTx/>
                <a:uFillTx/>
                <a:latin typeface="Arial"/>
                <a:cs typeface="Arial"/>
              </a:rPr>
              <a:t> Committee]</a:t>
            </a:r>
            <a:r>
              <a:rPr kumimoji="0" lang="en-US" sz="1000" b="0" i="0" u="none" strike="noStrike" kern="1200" cap="none" spc="0" normalizeH="0" baseline="0" noProof="0">
                <a:ln>
                  <a:noFill/>
                </a:ln>
                <a:solidFill>
                  <a:srgbClr val="ED2124"/>
                </a:solidFill>
                <a:effectLst/>
                <a:uLnTx/>
                <a:uFillTx/>
                <a:latin typeface="Arial"/>
                <a:cs typeface="Arial"/>
              </a:rPr>
              <a:t> </a:t>
            </a:r>
            <a:r>
              <a:rPr kumimoji="0" lang="en-US" sz="1000" b="0" i="0" u="none" strike="noStrike" kern="1200" cap="none" spc="0" normalizeH="0" baseline="0" noProof="0">
                <a:ln>
                  <a:noFill/>
                </a:ln>
                <a:solidFill>
                  <a:srgbClr val="000000"/>
                </a:solidFill>
                <a:effectLst/>
                <a:uLnTx/>
                <a:uFillTx/>
                <a:latin typeface="Arial"/>
                <a:cs typeface="Arial"/>
              </a:rPr>
              <a:t>for approval.</a:t>
            </a:r>
            <a:endParaRPr lang="en-US" sz="1000" b="0" i="0" u="none" strike="noStrike" kern="1200" cap="none" spc="0" normalizeH="0" baseline="0" noProof="0">
              <a:ln>
                <a:noFill/>
              </a:ln>
              <a:solidFill>
                <a:srgbClr val="000000"/>
              </a:solidFill>
              <a:effectLst/>
              <a:uLnTx/>
              <a:uFillTx/>
              <a:latin typeface="Arial"/>
              <a:cs typeface="Arial"/>
            </a:endParaRPr>
          </a:p>
        </p:txBody>
      </p:sp>
      <p:sp>
        <p:nvSpPr>
          <p:cNvPr id="4" name="Title 3">
            <a:extLst>
              <a:ext uri="{FF2B5EF4-FFF2-40B4-BE49-F238E27FC236}">
                <a16:creationId xmlns:a16="http://schemas.microsoft.com/office/drawing/2014/main" id="{F0F90BC6-428F-8753-E447-491ADEDEB127}"/>
              </a:ext>
            </a:extLst>
          </p:cNvPr>
          <p:cNvSpPr>
            <a:spLocks noGrp="1"/>
          </p:cNvSpPr>
          <p:nvPr>
            <p:ph type="title"/>
          </p:nvPr>
        </p:nvSpPr>
        <p:spPr>
          <a:xfrm>
            <a:off x="529488" y="412994"/>
            <a:ext cx="8869072" cy="533400"/>
          </a:xfrm>
        </p:spPr>
        <p:txBody>
          <a:bodyPr/>
          <a:lstStyle/>
          <a:p>
            <a:r>
              <a:rPr lang="en-GB" sz="3600">
                <a:solidFill>
                  <a:srgbClr val="00338D"/>
                </a:solidFill>
                <a:latin typeface="+mn-lt"/>
                <a:ea typeface="Calibri" panose="020F0502020204030204" pitchFamily="34" charset="0"/>
                <a:cs typeface="Calibri" panose="020F0502020204030204" pitchFamily="34" charset="0"/>
              </a:rPr>
              <a:t>Data Security and Protection Toolkit </a:t>
            </a:r>
          </a:p>
        </p:txBody>
      </p:sp>
      <p:sp>
        <p:nvSpPr>
          <p:cNvPr id="2" name="TextBox 1">
            <a:extLst>
              <a:ext uri="{FF2B5EF4-FFF2-40B4-BE49-F238E27FC236}">
                <a16:creationId xmlns:a16="http://schemas.microsoft.com/office/drawing/2014/main" id="{CD285FA3-F65F-194E-8821-8F42071E366A}"/>
              </a:ext>
            </a:extLst>
          </p:cNvPr>
          <p:cNvSpPr txBox="1"/>
          <p:nvPr/>
        </p:nvSpPr>
        <p:spPr>
          <a:xfrm>
            <a:off x="995363" y="1330325"/>
            <a:ext cx="10204450" cy="4396707"/>
          </a:xfrm>
          <a:prstGeom prst="rect">
            <a:avLst/>
          </a:prstGeom>
        </p:spPr>
        <p:txBody>
          <a:bodyPr vert="horz" wrap="square" lIns="0" tIns="0" rIns="0" bIns="0" rtlCol="0" anchor="t" anchorCtr="0">
            <a:noAutofit/>
          </a:bodyPr>
          <a:lstStyle/>
          <a:p>
            <a:pPr algn="l">
              <a:spcAft>
                <a:spcPts val="600"/>
              </a:spcAft>
            </a:pPr>
            <a:endParaRPr lang="en-GB" sz="1500" b="1">
              <a:solidFill>
                <a:schemeClr val="tx2"/>
              </a:solidFill>
            </a:endParaRPr>
          </a:p>
        </p:txBody>
      </p:sp>
      <p:sp>
        <p:nvSpPr>
          <p:cNvPr id="5" name="Rectangle 4">
            <a:extLst>
              <a:ext uri="{FF2B5EF4-FFF2-40B4-BE49-F238E27FC236}">
                <a16:creationId xmlns:a16="http://schemas.microsoft.com/office/drawing/2014/main" id="{01A811B5-1B62-7944-09A2-E34B96E6EE0A}"/>
              </a:ext>
            </a:extLst>
          </p:cNvPr>
          <p:cNvSpPr/>
          <p:nvPr/>
        </p:nvSpPr>
        <p:spPr>
          <a:xfrm>
            <a:off x="992187" y="1252171"/>
            <a:ext cx="10207626" cy="4546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Tree>
    <p:extLst>
      <p:ext uri="{BB962C8B-B14F-4D97-AF65-F5344CB8AC3E}">
        <p14:creationId xmlns:p14="http://schemas.microsoft.com/office/powerpoint/2010/main" val="1746025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FBA05C-F249-8897-2B5C-A0B59C833D67}"/>
              </a:ext>
            </a:extLst>
          </p:cNvPr>
          <p:cNvSpPr>
            <a:spLocks noGrp="1"/>
          </p:cNvSpPr>
          <p:nvPr>
            <p:ph type="body" sz="quarter" idx="10"/>
          </p:nvPr>
        </p:nvSpPr>
        <p:spPr>
          <a:xfrm>
            <a:off x="456625" y="1330126"/>
            <a:ext cx="11124588" cy="4546799"/>
          </a:xfrm>
        </p:spPr>
        <p:txBody>
          <a:bodyPr/>
          <a:lstStyle/>
          <a:p>
            <a:pPr marL="0" marR="0" indent="0" algn="l" rtl="0" eaLnBrk="1" fontAlgn="auto" latinLnBrk="0" hangingPunct="1">
              <a:spcBef>
                <a:spcPts val="0"/>
              </a:spcBef>
              <a:spcAft>
                <a:spcPts val="600"/>
              </a:spcAft>
            </a:pPr>
            <a:endParaRPr lang="en-US" sz="1000" b="1" i="0" u="none" strike="noStrike" kern="1200" spc="0" baseline="0">
              <a:ln>
                <a:noFill/>
              </a:ln>
              <a:solidFill>
                <a:srgbClr val="005EB8"/>
              </a:solidFill>
              <a:effectLst/>
              <a:latin typeface="Arial" panose="020B0604020202020204" pitchFamily="34" charset="0"/>
            </a:endParaRPr>
          </a:p>
          <a:p>
            <a:pPr marL="0" marR="0" indent="0" algn="l" rtl="0" eaLnBrk="1" fontAlgn="auto" latinLnBrk="0" hangingPunct="1">
              <a:spcBef>
                <a:spcPts val="0"/>
              </a:spcBef>
              <a:spcAft>
                <a:spcPts val="600"/>
              </a:spcAft>
            </a:pPr>
            <a:endParaRPr lang="en-US" sz="1000">
              <a:solidFill>
                <a:srgbClr val="005EB8"/>
              </a:solidFill>
              <a:latin typeface="Arial" panose="020B0604020202020204" pitchFamily="34" charset="0"/>
            </a:endParaRPr>
          </a:p>
          <a:p>
            <a:pPr marL="0" marR="0" indent="0" algn="l" rtl="0" eaLnBrk="1" fontAlgn="auto" latinLnBrk="0" hangingPunct="1">
              <a:spcBef>
                <a:spcPts val="0"/>
              </a:spcBef>
              <a:spcAft>
                <a:spcPts val="600"/>
              </a:spcAft>
            </a:pPr>
            <a:endParaRPr lang="en-US" sz="1000" b="1" i="0" u="none" strike="noStrike" kern="1200" spc="0" baseline="0">
              <a:ln>
                <a:noFill/>
              </a:ln>
              <a:solidFill>
                <a:srgbClr val="005EB8"/>
              </a:solidFill>
              <a:effectLst/>
              <a:latin typeface="Arial" panose="020B0604020202020204" pitchFamily="34" charset="0"/>
            </a:endParaRPr>
          </a:p>
          <a:p>
            <a:pPr marL="0" marR="0" indent="0" algn="l" rtl="0" eaLnBrk="1" fontAlgn="auto" latinLnBrk="0" hangingPunct="1">
              <a:spcBef>
                <a:spcPts val="0"/>
              </a:spcBef>
              <a:spcAft>
                <a:spcPts val="600"/>
              </a:spcAft>
            </a:pPr>
            <a:endParaRPr lang="en-US" sz="1000" b="1" i="0" u="none" strike="noStrike" kern="1200" spc="0" baseline="0">
              <a:ln>
                <a:noFill/>
              </a:ln>
              <a:solidFill>
                <a:srgbClr val="005EB8"/>
              </a:solidFill>
              <a:effectLst/>
              <a:latin typeface="Arial" panose="020B0604020202020204" pitchFamily="34" charset="0"/>
            </a:endParaRPr>
          </a:p>
          <a:p>
            <a:pPr marL="0" marR="0" indent="0" algn="l" rtl="0" eaLnBrk="1" fontAlgn="auto" latinLnBrk="0" hangingPunct="1">
              <a:spcBef>
                <a:spcPts val="0"/>
              </a:spcBef>
              <a:spcAft>
                <a:spcPts val="600"/>
              </a:spcAft>
            </a:pPr>
            <a:endParaRPr lang="en-US" sz="1000" b="1" i="0" u="none" strike="noStrike" kern="1200" spc="0" baseline="0">
              <a:ln>
                <a:noFill/>
              </a:ln>
              <a:solidFill>
                <a:schemeClr val="tx2"/>
              </a:solidFill>
              <a:effectLst/>
              <a:latin typeface="Arial" panose="020B0604020202020204" pitchFamily="34" charset="0"/>
            </a:endParaRPr>
          </a:p>
          <a:p>
            <a:pPr marL="0" marR="0" indent="0" algn="l" rtl="0" eaLnBrk="1" fontAlgn="auto" latinLnBrk="0" hangingPunct="1">
              <a:spcBef>
                <a:spcPts val="0"/>
              </a:spcBef>
              <a:spcAft>
                <a:spcPts val="600"/>
              </a:spcAft>
            </a:pPr>
            <a:r>
              <a:rPr lang="en-US" sz="1000" b="1" i="0" u="none" strike="noStrike" kern="1200" spc="0" baseline="0">
                <a:ln>
                  <a:noFill/>
                </a:ln>
                <a:solidFill>
                  <a:schemeClr val="tx2"/>
                </a:solidFill>
                <a:effectLst/>
                <a:latin typeface="Arial" panose="020B0604020202020204" pitchFamily="34" charset="0"/>
              </a:rPr>
              <a:t>Assistance required </a:t>
            </a:r>
          </a:p>
          <a:p>
            <a:pPr marL="0" marR="0" indent="0" algn="l" rtl="0" eaLnBrk="1" fontAlgn="auto" latinLnBrk="0" hangingPunct="1">
              <a:spcBef>
                <a:spcPts val="0"/>
              </a:spcBef>
              <a:spcAft>
                <a:spcPts val="600"/>
              </a:spcAft>
            </a:pPr>
            <a:r>
              <a:rPr lang="en-US" sz="1000" b="0" i="0" u="none" strike="noStrike" kern="1200" spc="0" baseline="0">
                <a:ln>
                  <a:noFill/>
                </a:ln>
                <a:solidFill>
                  <a:schemeClr val="tx1"/>
                </a:solidFill>
                <a:effectLst/>
                <a:latin typeface="Arial" panose="020B0604020202020204" pitchFamily="34" charset="0"/>
              </a:rPr>
              <a:t>We require assistance to deliver this review on time, in particular we need: prompt agreement of these terms of reference; staff required for interview to ensure their reasonable availability; and access to relevant records. </a:t>
            </a:r>
            <a:endParaRPr lang="en-US" sz="1000" b="0">
              <a:solidFill>
                <a:schemeClr val="tx1"/>
              </a:solidFill>
              <a:latin typeface="Arial" panose="020B0604020202020204" pitchFamily="34" charset="0"/>
            </a:endParaRPr>
          </a:p>
          <a:p>
            <a:pPr marL="0" marR="0" indent="0" algn="l" rtl="0" eaLnBrk="1" fontAlgn="auto" latinLnBrk="0" hangingPunct="1">
              <a:spcBef>
                <a:spcPts val="0"/>
              </a:spcBef>
              <a:spcAft>
                <a:spcPts val="600"/>
              </a:spcAft>
            </a:pPr>
            <a:r>
              <a:rPr kumimoji="0" lang="en-GB" sz="1000" b="1" i="0" u="none" strike="noStrike" kern="1200" cap="none" spc="0" normalizeH="0" baseline="0" noProof="0">
                <a:ln>
                  <a:noFill/>
                </a:ln>
                <a:solidFill>
                  <a:srgbClr val="00338D"/>
                </a:solidFill>
                <a:effectLst/>
                <a:uLnTx/>
                <a:uFillTx/>
                <a:latin typeface="Arial"/>
                <a:ea typeface="+mn-ea"/>
                <a:cs typeface="+mn-cs"/>
              </a:rPr>
              <a:t>Key contacts</a:t>
            </a:r>
          </a:p>
          <a:p>
            <a:pPr marL="36000" marR="0" lvl="0" indent="0" algn="l" defTabSz="914400" rtl="0" eaLnBrk="1" fontAlgn="auto" latinLnBrk="0" hangingPunct="1">
              <a:lnSpc>
                <a:spcPct val="90000"/>
              </a:lnSpc>
              <a:spcBef>
                <a:spcPts val="0"/>
              </a:spcBef>
              <a:spcAft>
                <a:spcPts val="0"/>
              </a:spcAft>
              <a:buClrTx/>
              <a:buSzTx/>
              <a:buFontTx/>
              <a:buNone/>
              <a:tabLst>
                <a:tab pos="180975" algn="l"/>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 order to undertake this work we will require meetings with:</a:t>
            </a:r>
          </a:p>
          <a:p>
            <a:pPr marL="36000" marR="0" lvl="0" indent="0" algn="l" defTabSz="914400" rtl="0" eaLnBrk="1" fontAlgn="auto" latinLnBrk="0" hangingPunct="1">
              <a:lnSpc>
                <a:spcPct val="90000"/>
              </a:lnSpc>
              <a:spcBef>
                <a:spcPts val="0"/>
              </a:spcBef>
              <a:spcAft>
                <a:spcPts val="0"/>
              </a:spcAft>
              <a:buClrTx/>
              <a:buSzTx/>
              <a:buFontTx/>
              <a:buNone/>
              <a:tabLst>
                <a:tab pos="180975" algn="l"/>
              </a:tabLst>
              <a:defRPr/>
            </a:pPr>
            <a:endPar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36000" marR="0" lvl="2" indent="-180000" algn="l" defTabSz="914400" rtl="0" eaLnBrk="1" fontAlgn="auto" latinLnBrk="0" hangingPunct="1">
              <a:lnSpc>
                <a:spcPct val="90000"/>
              </a:lnSpc>
              <a:spcBef>
                <a:spcPts val="0"/>
              </a:spcBef>
              <a:spcAft>
                <a:spcPts val="600"/>
              </a:spcAft>
              <a:buClr>
                <a:srgbClr val="00338D"/>
              </a:buClr>
              <a:buSzTx/>
              <a:buFont typeface="Arial" panose="020B0604020202020204" pitchFamily="34" charset="0"/>
              <a:buChar char="•"/>
              <a:tabLst>
                <a:tab pos="180975" algn="l"/>
              </a:tabLst>
              <a:defRPr/>
            </a:pPr>
            <a:r>
              <a:rPr kumimoji="0" lang="en-GB" sz="1000" b="0" i="0" u="none" strike="noStrike" kern="1200" cap="none" spc="0" normalizeH="0" baseline="0" noProof="0">
                <a:ln>
                  <a:noFill/>
                </a:ln>
                <a:solidFill>
                  <a:srgbClr val="00338D"/>
                </a:solidFill>
                <a:effectLst/>
                <a:highlight>
                  <a:srgbClr val="FFFF00"/>
                </a:highlight>
                <a:uLnTx/>
                <a:uFillTx/>
                <a:latin typeface="Arial" panose="020B0604020202020204" pitchFamily="34" charset="0"/>
                <a:ea typeface="+mn-ea"/>
                <a:cs typeface="Arial" panose="020B0604020202020204" pitchFamily="34" charset="0"/>
              </a:rPr>
              <a:t>[</a:t>
            </a:r>
            <a:r>
              <a:rPr kumimoji="0" lang="en-GB" sz="1000" b="0" i="0" u="none" strike="noStrike" kern="1200" cap="none" spc="0" normalizeH="0" baseline="0" noProof="0">
                <a:ln>
                  <a:noFill/>
                </a:ln>
                <a:solidFill>
                  <a:schemeClr val="tx1"/>
                </a:solidFill>
                <a:effectLst/>
                <a:highlight>
                  <a:srgbClr val="FFFF00"/>
                </a:highlight>
                <a:uLnTx/>
                <a:uFillTx/>
                <a:latin typeface="Arial" panose="020B0604020202020204" pitchFamily="34" charset="0"/>
                <a:ea typeface="+mn-ea"/>
                <a:cs typeface="Arial" panose="020B0604020202020204" pitchFamily="34" charset="0"/>
              </a:rPr>
              <a:t>FULL NAME] – [JOB TITLE]</a:t>
            </a:r>
          </a:p>
          <a:p>
            <a:pPr marL="36000" marR="0" lvl="2" indent="-180000" algn="l" defTabSz="914400" rtl="0" eaLnBrk="1" fontAlgn="auto" latinLnBrk="0" hangingPunct="1">
              <a:lnSpc>
                <a:spcPct val="90000"/>
              </a:lnSpc>
              <a:spcBef>
                <a:spcPts val="0"/>
              </a:spcBef>
              <a:spcAft>
                <a:spcPts val="600"/>
              </a:spcAft>
              <a:buClr>
                <a:srgbClr val="00338D"/>
              </a:buClr>
              <a:buSzTx/>
              <a:buFont typeface="Arial" panose="020B0604020202020204" pitchFamily="34" charset="0"/>
              <a:buChar char="•"/>
              <a:tabLst>
                <a:tab pos="180975" algn="l"/>
              </a:tabLst>
              <a:defRPr/>
            </a:pPr>
            <a:r>
              <a:rPr kumimoji="0" lang="en-GB" sz="1000" b="0" i="0" u="none" strike="noStrike" kern="1200" cap="none" spc="0" normalizeH="0" baseline="0" noProof="0">
                <a:ln>
                  <a:noFill/>
                </a:ln>
                <a:solidFill>
                  <a:schemeClr val="tx1"/>
                </a:solidFill>
                <a:effectLst/>
                <a:highlight>
                  <a:srgbClr val="FFFF00"/>
                </a:highlight>
                <a:uLnTx/>
                <a:uFillTx/>
                <a:latin typeface="Arial" panose="020B0604020202020204" pitchFamily="34" charset="0"/>
                <a:ea typeface="+mn-ea"/>
                <a:cs typeface="Arial" panose="020B0604020202020204" pitchFamily="34" charset="0"/>
              </a:rPr>
              <a:t>[FULL NAME] – [JOB TITLE]</a:t>
            </a:r>
          </a:p>
          <a:p>
            <a:pPr marL="36000" marR="0" lvl="2" indent="-180000" algn="l" defTabSz="914400" rtl="0" eaLnBrk="1" fontAlgn="auto" latinLnBrk="0" hangingPunct="1">
              <a:lnSpc>
                <a:spcPct val="90000"/>
              </a:lnSpc>
              <a:spcBef>
                <a:spcPts val="0"/>
              </a:spcBef>
              <a:spcAft>
                <a:spcPts val="600"/>
              </a:spcAft>
              <a:buClr>
                <a:srgbClr val="00338D"/>
              </a:buClr>
              <a:buSzTx/>
              <a:buFont typeface="Arial" panose="020B0604020202020204" pitchFamily="34" charset="0"/>
              <a:buChar char="•"/>
              <a:tabLst>
                <a:tab pos="180975" algn="l"/>
              </a:tabLst>
              <a:defRPr/>
            </a:pPr>
            <a:r>
              <a:rPr kumimoji="0" lang="en-GB" sz="1000" b="0" i="0" u="none" strike="noStrike" kern="1200" cap="none" spc="0" normalizeH="0" baseline="0" noProof="0">
                <a:ln>
                  <a:noFill/>
                </a:ln>
                <a:solidFill>
                  <a:schemeClr val="tx1"/>
                </a:solidFill>
                <a:effectLst/>
                <a:highlight>
                  <a:srgbClr val="FFFF00"/>
                </a:highlight>
                <a:uLnTx/>
                <a:uFillTx/>
                <a:latin typeface="Arial" panose="020B0604020202020204" pitchFamily="34" charset="0"/>
                <a:ea typeface="+mn-ea"/>
                <a:cs typeface="Arial" panose="020B0604020202020204" pitchFamily="34" charset="0"/>
              </a:rPr>
              <a:t>[FULL NAME] – [JOB TITLE]</a:t>
            </a:r>
          </a:p>
          <a:p>
            <a:pPr marL="36000" marR="0" lvl="2" indent="-180000" algn="l" defTabSz="914400" rtl="0" eaLnBrk="1" fontAlgn="auto" latinLnBrk="0" hangingPunct="1">
              <a:lnSpc>
                <a:spcPct val="90000"/>
              </a:lnSpc>
              <a:spcBef>
                <a:spcPts val="0"/>
              </a:spcBef>
              <a:spcAft>
                <a:spcPts val="600"/>
              </a:spcAft>
              <a:buClr>
                <a:srgbClr val="00338D"/>
              </a:buClr>
              <a:buSzTx/>
              <a:buFont typeface="Arial" panose="020B0604020202020204" pitchFamily="34" charset="0"/>
              <a:buChar char="•"/>
              <a:tabLst>
                <a:tab pos="180975" algn="l"/>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Other staff members as required.</a:t>
            </a:r>
          </a:p>
          <a:p>
            <a:pPr marL="36000" marR="0" lvl="0" indent="0" algn="l" defTabSz="914400" rtl="0" eaLnBrk="1" fontAlgn="auto" latinLnBrk="0" hangingPunct="1">
              <a:lnSpc>
                <a:spcPct val="90000"/>
              </a:lnSpc>
              <a:spcBef>
                <a:spcPts val="0"/>
              </a:spcBef>
              <a:spcAft>
                <a:spcPts val="0"/>
              </a:spcAft>
              <a:buClr>
                <a:srgbClr val="00338D"/>
              </a:buClr>
              <a:buSzTx/>
              <a:buFontTx/>
              <a:buNone/>
              <a:tabLst>
                <a:tab pos="180975" algn="l"/>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list is not exhaustive and we may require additional meetings as our work progresses.</a:t>
            </a:r>
          </a:p>
          <a:p>
            <a:pPr marL="0" marR="0" indent="0" algn="l" rtl="0" eaLnBrk="1" fontAlgn="auto" latinLnBrk="0" hangingPunct="1">
              <a:spcBef>
                <a:spcPts val="0"/>
              </a:spcBef>
              <a:spcAft>
                <a:spcPts val="600"/>
              </a:spcAft>
            </a:pPr>
            <a:endParaRPr lang="en-US" sz="1000" b="0">
              <a:solidFill>
                <a:schemeClr val="tx1"/>
              </a:solidFill>
              <a:latin typeface="Arial" panose="020B0604020202020204" pitchFamily="34" charset="0"/>
            </a:endParaRPr>
          </a:p>
          <a:p>
            <a:pPr marL="0" marR="0" indent="0" algn="l" rtl="0" eaLnBrk="1" fontAlgn="auto" latinLnBrk="0" hangingPunct="1">
              <a:spcBef>
                <a:spcPts val="0"/>
              </a:spcBef>
              <a:spcAft>
                <a:spcPts val="600"/>
              </a:spcAft>
            </a:pPr>
            <a:endParaRPr lang="en-US" sz="1000" b="0" i="0" u="none" strike="noStrike" kern="1200" spc="0" baseline="0">
              <a:ln>
                <a:noFill/>
              </a:ln>
              <a:solidFill>
                <a:schemeClr val="tx1"/>
              </a:solidFill>
              <a:effectLst/>
              <a:latin typeface="Arial" panose="020B0604020202020204" pitchFamily="34" charset="0"/>
            </a:endParaRPr>
          </a:p>
          <a:p>
            <a:pPr marL="0" marR="0" indent="0" algn="l" rtl="0" eaLnBrk="1" fontAlgn="auto" latinLnBrk="0" hangingPunct="1">
              <a:spcBef>
                <a:spcPts val="0"/>
              </a:spcBef>
              <a:spcAft>
                <a:spcPts val="600"/>
              </a:spcAft>
            </a:pPr>
            <a:endParaRPr lang="en-US" sz="1000" b="0">
              <a:solidFill>
                <a:schemeClr val="tx1"/>
              </a:solidFill>
              <a:latin typeface="Arial" panose="020B0604020202020204" pitchFamily="34" charset="0"/>
            </a:endParaRPr>
          </a:p>
          <a:p>
            <a:pPr marL="0" marR="0" indent="0" algn="l" rtl="0" eaLnBrk="1" fontAlgn="auto" latinLnBrk="0" hangingPunct="1">
              <a:spcBef>
                <a:spcPts val="0"/>
              </a:spcBef>
              <a:spcAft>
                <a:spcPts val="600"/>
              </a:spcAft>
            </a:pPr>
            <a:endParaRPr lang="en-US" sz="1000" b="0" i="0" u="none" strike="noStrike" kern="1200" spc="0" baseline="0">
              <a:ln>
                <a:noFill/>
              </a:ln>
              <a:solidFill>
                <a:schemeClr val="tx1"/>
              </a:solidFill>
              <a:effectLst/>
              <a:latin typeface="Arial" panose="020B0604020202020204" pitchFamily="34" charset="0"/>
            </a:endParaRPr>
          </a:p>
          <a:p>
            <a:pPr lvl="1">
              <a:defRPr/>
            </a:pPr>
            <a:endParaRPr kumimoji="0" lang="en-US" sz="1000" b="1" i="0" u="none" strike="noStrike" kern="1200" cap="none" spc="0" normalizeH="0" baseline="0" noProof="0">
              <a:ln>
                <a:noFill/>
              </a:ln>
              <a:solidFill>
                <a:schemeClr val="tx2"/>
              </a:solidFill>
              <a:effectLst/>
              <a:uLnTx/>
              <a:uFillTx/>
              <a:latin typeface="Arial"/>
              <a:ea typeface="+mn-ea"/>
              <a:cs typeface="+mn-cs"/>
            </a:endParaRPr>
          </a:p>
          <a:p>
            <a:pPr lvl="1">
              <a:defRPr/>
            </a:pPr>
            <a:r>
              <a:rPr kumimoji="0" lang="en-US" sz="1000" b="1" i="0" u="none" strike="noStrike" kern="1200" cap="none" spc="0" normalizeH="0" baseline="0" noProof="0">
                <a:ln>
                  <a:noFill/>
                </a:ln>
                <a:solidFill>
                  <a:schemeClr val="tx2"/>
                </a:solidFill>
                <a:effectLst/>
                <a:uLnTx/>
                <a:uFillTx/>
                <a:latin typeface="Arial"/>
                <a:ea typeface="+mn-ea"/>
                <a:cs typeface="+mn-cs"/>
              </a:rPr>
              <a:t>Timetable</a:t>
            </a:r>
          </a:p>
          <a:p>
            <a:pPr lvl="1">
              <a:defRPr/>
            </a:pPr>
            <a:r>
              <a:rPr kumimoji="0" lang="en-US" sz="1000" b="0" i="0" u="none" strike="noStrike" kern="1200" cap="none" spc="0" normalizeH="0" baseline="0" noProof="0">
                <a:ln>
                  <a:noFill/>
                </a:ln>
                <a:solidFill>
                  <a:schemeClr val="tx1"/>
                </a:solidFill>
                <a:effectLst/>
                <a:uLnTx/>
                <a:uFillTx/>
                <a:latin typeface="Arial"/>
                <a:ea typeface="+mn-ea"/>
                <a:cs typeface="+mn-cs"/>
              </a:rPr>
              <a:t>Our</a:t>
            </a:r>
            <a:r>
              <a:rPr lang="en-US" sz="1000" b="0">
                <a:solidFill>
                  <a:schemeClr val="tx1"/>
                </a:solidFill>
                <a:latin typeface="Arial"/>
              </a:rPr>
              <a:t> </a:t>
            </a:r>
            <a:r>
              <a:rPr kumimoji="0" lang="en-US" sz="1000" b="0" i="0" u="none" strike="noStrike" kern="1200" cap="none" spc="0" normalizeH="0" baseline="0" noProof="0">
                <a:ln>
                  <a:noFill/>
                </a:ln>
                <a:solidFill>
                  <a:schemeClr val="tx1"/>
                </a:solidFill>
                <a:effectLst/>
                <a:uLnTx/>
                <a:uFillTx/>
                <a:latin typeface="Arial"/>
                <a:ea typeface="+mn-ea"/>
                <a:cs typeface="+mn-cs"/>
              </a:rPr>
              <a:t>indicative </a:t>
            </a:r>
            <a:r>
              <a:rPr kumimoji="0" lang="en-US" sz="1000" b="0" i="0" u="none" strike="noStrike" kern="1200" cap="none" spc="0" normalizeH="0" baseline="0" noProof="0">
                <a:ln>
                  <a:noFill/>
                </a:ln>
                <a:solidFill>
                  <a:srgbClr val="000000"/>
                </a:solidFill>
                <a:effectLst/>
                <a:uLnTx/>
                <a:uFillTx/>
                <a:latin typeface="Arial"/>
                <a:ea typeface="+mn-ea"/>
                <a:cs typeface="+mn-cs"/>
              </a:rPr>
              <a:t>timetable for this work is outlined below, this is contingent on timely response to requests for information and meetings with staff.</a:t>
            </a:r>
          </a:p>
          <a:p>
            <a:endParaRPr lang="en-GB" sz="1000"/>
          </a:p>
        </p:txBody>
      </p:sp>
      <p:sp>
        <p:nvSpPr>
          <p:cNvPr id="10" name="Title 9">
            <a:extLst>
              <a:ext uri="{FF2B5EF4-FFF2-40B4-BE49-F238E27FC236}">
                <a16:creationId xmlns:a16="http://schemas.microsoft.com/office/drawing/2014/main" id="{A950A7A2-7159-4E18-81D3-353E09D5C69E}"/>
              </a:ext>
            </a:extLst>
          </p:cNvPr>
          <p:cNvSpPr>
            <a:spLocks noGrp="1"/>
          </p:cNvSpPr>
          <p:nvPr>
            <p:ph type="title"/>
          </p:nvPr>
        </p:nvSpPr>
        <p:spPr>
          <a:xfrm>
            <a:off x="391860" y="447675"/>
            <a:ext cx="9668798" cy="533400"/>
          </a:xfrm>
        </p:spPr>
        <p:txBody>
          <a:bodyPr/>
          <a:lstStyle/>
          <a:p>
            <a:r>
              <a:rPr lang="en-GB" sz="3600">
                <a:solidFill>
                  <a:srgbClr val="00338D"/>
                </a:solidFill>
                <a:latin typeface="+mn-lt"/>
                <a:ea typeface="Calibri" panose="020F0502020204030204" pitchFamily="34" charset="0"/>
                <a:cs typeface="Calibri" panose="020F0502020204030204" pitchFamily="34" charset="0"/>
              </a:rPr>
              <a:t>Data Security and Protection Toolkit </a:t>
            </a:r>
            <a:endParaRPr lang="en-GB" sz="3600">
              <a:latin typeface="+mn-lt"/>
            </a:endParaRPr>
          </a:p>
        </p:txBody>
      </p:sp>
      <p:graphicFrame>
        <p:nvGraphicFramePr>
          <p:cNvPr id="7" name="object 57">
            <a:extLst>
              <a:ext uri="{FF2B5EF4-FFF2-40B4-BE49-F238E27FC236}">
                <a16:creationId xmlns:a16="http://schemas.microsoft.com/office/drawing/2014/main" id="{38873C95-FE96-C65B-A89F-05346AE5A10D}"/>
              </a:ext>
            </a:extLst>
          </p:cNvPr>
          <p:cNvGraphicFramePr>
            <a:graphicFrameLocks noGrp="1"/>
          </p:cNvGraphicFramePr>
          <p:nvPr>
            <p:extLst>
              <p:ext uri="{D42A27DB-BD31-4B8C-83A1-F6EECF244321}">
                <p14:modId xmlns:p14="http://schemas.microsoft.com/office/powerpoint/2010/main" val="377727169"/>
              </p:ext>
            </p:extLst>
          </p:nvPr>
        </p:nvGraphicFramePr>
        <p:xfrm>
          <a:off x="6181344" y="1992525"/>
          <a:ext cx="4901185" cy="3222000"/>
        </p:xfrm>
        <a:graphic>
          <a:graphicData uri="http://schemas.openxmlformats.org/drawingml/2006/table">
            <a:tbl>
              <a:tblPr firstRow="1">
                <a:tableStyleId>{0E3FDE45-AF77-4B5C-9715-49D594BDF05E}</a:tableStyleId>
              </a:tblPr>
              <a:tblGrid>
                <a:gridCol w="1203546">
                  <a:extLst>
                    <a:ext uri="{9D8B030D-6E8A-4147-A177-3AD203B41FA5}">
                      <a16:colId xmlns:a16="http://schemas.microsoft.com/office/drawing/2014/main" val="20001"/>
                    </a:ext>
                  </a:extLst>
                </a:gridCol>
                <a:gridCol w="1908371">
                  <a:extLst>
                    <a:ext uri="{9D8B030D-6E8A-4147-A177-3AD203B41FA5}">
                      <a16:colId xmlns:a16="http://schemas.microsoft.com/office/drawing/2014/main" val="879324477"/>
                    </a:ext>
                  </a:extLst>
                </a:gridCol>
                <a:gridCol w="764402">
                  <a:extLst>
                    <a:ext uri="{9D8B030D-6E8A-4147-A177-3AD203B41FA5}">
                      <a16:colId xmlns:a16="http://schemas.microsoft.com/office/drawing/2014/main" val="1995940743"/>
                    </a:ext>
                  </a:extLst>
                </a:gridCol>
                <a:gridCol w="1024866">
                  <a:extLst>
                    <a:ext uri="{9D8B030D-6E8A-4147-A177-3AD203B41FA5}">
                      <a16:colId xmlns:a16="http://schemas.microsoft.com/office/drawing/2014/main" val="318841582"/>
                    </a:ext>
                  </a:extLst>
                </a:gridCol>
              </a:tblGrid>
              <a:tr h="203678">
                <a:tc>
                  <a:txBody>
                    <a:bodyPr/>
                    <a:lstStyle/>
                    <a:p>
                      <a:pPr marL="0" indent="0" algn="l" defTabSz="487678" rtl="0" eaLnBrk="1" latinLnBrk="0" hangingPunct="1">
                        <a:lnSpc>
                          <a:spcPct val="100000"/>
                        </a:lnSpc>
                        <a:spcBef>
                          <a:spcPts val="300"/>
                        </a:spcBef>
                        <a:spcAft>
                          <a:spcPts val="300"/>
                        </a:spcAft>
                        <a:buFontTx/>
                        <a:buNone/>
                      </a:pPr>
                      <a:r>
                        <a:rPr lang="en-GB" sz="1000" b="1" kern="1200">
                          <a:solidFill>
                            <a:schemeClr val="tx2"/>
                          </a:solidFill>
                          <a:latin typeface="Arial" panose="020B0604020202020204" pitchFamily="34" charset="0"/>
                          <a:cs typeface="Arial" panose="020B0604020202020204" pitchFamily="34" charset="0"/>
                        </a:rPr>
                        <a:t>Due date (w/c)</a:t>
                      </a:r>
                      <a:endParaRPr lang="en-GB" sz="1000" b="1" kern="1200">
                        <a:solidFill>
                          <a:schemeClr val="tx2"/>
                        </a:solidFill>
                        <a:latin typeface="Arial" panose="020B0604020202020204" pitchFamily="34" charset="0"/>
                        <a:ea typeface="+mn-ea"/>
                        <a:cs typeface="Arial" panose="020B0604020202020204" pitchFamily="34" charset="0"/>
                      </a:endParaRPr>
                    </a:p>
                  </a:txBody>
                  <a:tcPr marL="36000" marR="36000" marT="36000" marB="36000" anchor="b"/>
                </a:tc>
                <a:tc>
                  <a:txBody>
                    <a:bodyPr/>
                    <a:lstStyle/>
                    <a:p>
                      <a:pPr marL="0" indent="0" algn="l" defTabSz="487678" rtl="0" eaLnBrk="1" latinLnBrk="0" hangingPunct="1">
                        <a:lnSpc>
                          <a:spcPct val="100000"/>
                        </a:lnSpc>
                        <a:spcBef>
                          <a:spcPts val="300"/>
                        </a:spcBef>
                        <a:spcAft>
                          <a:spcPts val="300"/>
                        </a:spcAft>
                        <a:buFontTx/>
                        <a:buNone/>
                      </a:pPr>
                      <a:r>
                        <a:rPr lang="en-GB" sz="1000" b="1" kern="1200">
                          <a:solidFill>
                            <a:schemeClr val="tx2"/>
                          </a:solidFill>
                          <a:latin typeface="Arial" panose="020B0604020202020204" pitchFamily="34" charset="0"/>
                          <a:cs typeface="Arial" panose="020B0604020202020204" pitchFamily="34" charset="0"/>
                        </a:rPr>
                        <a:t>Task</a:t>
                      </a:r>
                      <a:endParaRPr lang="en-GB" sz="1000" b="1" kern="1200">
                        <a:solidFill>
                          <a:schemeClr val="tx2"/>
                        </a:solidFill>
                        <a:latin typeface="Arial" panose="020B0604020202020204" pitchFamily="34" charset="0"/>
                        <a:ea typeface="+mn-ea"/>
                        <a:cs typeface="Arial" panose="020B0604020202020204" pitchFamily="34" charset="0"/>
                      </a:endParaRPr>
                    </a:p>
                  </a:txBody>
                  <a:tcPr marL="36000" marR="36000" marT="36000" marB="36000" anchor="b"/>
                </a:tc>
                <a:tc gridSpan="2">
                  <a:txBody>
                    <a:bodyPr/>
                    <a:lstStyle/>
                    <a:p>
                      <a:pPr marL="0" indent="0" algn="l" defTabSz="487678" rtl="0" eaLnBrk="1" latinLnBrk="0" hangingPunct="1">
                        <a:lnSpc>
                          <a:spcPct val="100000"/>
                        </a:lnSpc>
                        <a:spcBef>
                          <a:spcPts val="300"/>
                        </a:spcBef>
                        <a:spcAft>
                          <a:spcPts val="300"/>
                        </a:spcAft>
                        <a:buFontTx/>
                        <a:buNone/>
                      </a:pPr>
                      <a:r>
                        <a:rPr lang="en-GB" sz="1000" b="1" kern="1200">
                          <a:solidFill>
                            <a:schemeClr val="tx2"/>
                          </a:solidFill>
                          <a:latin typeface="Arial" panose="020B0604020202020204" pitchFamily="34" charset="0"/>
                          <a:cs typeface="Arial" panose="020B0604020202020204" pitchFamily="34" charset="0"/>
                        </a:rPr>
                        <a:t>Responsibility</a:t>
                      </a:r>
                      <a:endParaRPr lang="en-GB" sz="1000" b="1" kern="1200">
                        <a:solidFill>
                          <a:schemeClr val="tx2"/>
                        </a:solidFill>
                        <a:latin typeface="Arial" panose="020B0604020202020204" pitchFamily="34" charset="0"/>
                        <a:ea typeface="+mn-ea"/>
                        <a:cs typeface="Arial" panose="020B0604020202020204" pitchFamily="34" charset="0"/>
                      </a:endParaRPr>
                    </a:p>
                  </a:txBody>
                  <a:tcPr marL="36000" marR="36000" marT="36000" marB="36000" anchor="b"/>
                </a:tc>
                <a:tc hMerge="1">
                  <a:txBody>
                    <a:bodyPr/>
                    <a:lstStyle/>
                    <a:p>
                      <a:pPr marL="0" indent="0" algn="l" defTabSz="487678" rtl="0" eaLnBrk="1" latinLnBrk="0" hangingPunct="1">
                        <a:lnSpc>
                          <a:spcPct val="100000"/>
                        </a:lnSpc>
                        <a:spcBef>
                          <a:spcPts val="0"/>
                        </a:spcBef>
                        <a:spcAft>
                          <a:spcPts val="600"/>
                        </a:spcAft>
                        <a:buFontTx/>
                        <a:buNone/>
                      </a:pPr>
                      <a:endParaRPr lang="en-GB" sz="1000" b="1" kern="1200">
                        <a:solidFill>
                          <a:srgbClr val="00A3A1"/>
                        </a:solidFill>
                        <a:latin typeface="+mn-lt"/>
                        <a:ea typeface="+mn-ea"/>
                        <a:cs typeface="+mn-cs"/>
                      </a:endParaRPr>
                    </a:p>
                  </a:txBody>
                  <a:tcPr marL="54610" marR="54610" marT="54610" marB="5461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03678">
                <a:tc>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1" u="none" strike="noStrike" kern="1200" cap="none" spc="-5" normalizeH="0" baseline="0">
                          <a:ln>
                            <a:noFill/>
                          </a:ln>
                          <a:solidFill>
                            <a:srgbClr val="00338D"/>
                          </a:solidFill>
                          <a:effectLst/>
                          <a:uLnTx/>
                          <a:uFillTx/>
                          <a:latin typeface="Arial" panose="020B0604020202020204" pitchFamily="34" charset="0"/>
                          <a:ea typeface="+mn-ea"/>
                          <a:cs typeface="Arial" panose="020B0604020202020204" pitchFamily="34" charset="0"/>
                        </a:rPr>
                        <a:t>Scoping</a:t>
                      </a:r>
                    </a:p>
                  </a:txBody>
                  <a:tcPr marL="36000" marR="36000" marT="36000" marB="36000"/>
                </a:tc>
                <a:tc>
                  <a:txBody>
                    <a:bodyPr/>
                    <a:lstStyle/>
                    <a:p>
                      <a:pPr marL="0" indent="0" algn="l">
                        <a:lnSpc>
                          <a:spcPct val="100000"/>
                        </a:lnSpc>
                        <a:spcBef>
                          <a:spcPts val="300"/>
                        </a:spcBef>
                        <a:spcAft>
                          <a:spcPts val="300"/>
                        </a:spcAft>
                      </a:pPr>
                      <a:endParaRPr lang="en-GB" sz="1000" b="0" spc="-5">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1" kern="1200">
                          <a:solidFill>
                            <a:srgbClr val="ED2124"/>
                          </a:solidFill>
                          <a:highlight>
                            <a:srgbClr val="FFFF00"/>
                          </a:highlight>
                          <a:latin typeface="Arial" panose="020B0604020202020204" pitchFamily="34" charset="0"/>
                          <a:cs typeface="Arial" panose="020B0604020202020204" pitchFamily="34" charset="0"/>
                        </a:rPr>
                        <a:t>[CLIENT]</a:t>
                      </a:r>
                      <a:endParaRPr lang="en-GB" sz="1000" b="1" kern="1200">
                        <a:solidFill>
                          <a:srgbClr val="ED2124"/>
                        </a:solidFill>
                        <a:highlight>
                          <a:srgbClr val="FFFF00"/>
                        </a:highlight>
                        <a:latin typeface="Arial" panose="020B0604020202020204" pitchFamily="34" charset="0"/>
                        <a:ea typeface="+mn-ea"/>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1" kern="1200">
                          <a:solidFill>
                            <a:srgbClr val="ED2124"/>
                          </a:solidFill>
                          <a:highlight>
                            <a:srgbClr val="FFFF00"/>
                          </a:highlight>
                          <a:latin typeface="Arial" panose="020B0604020202020204" pitchFamily="34" charset="0"/>
                          <a:cs typeface="Arial" panose="020B0604020202020204" pitchFamily="34" charset="0"/>
                        </a:rPr>
                        <a:t>[Independent Assessor]</a:t>
                      </a:r>
                      <a:endParaRPr lang="en-GB" sz="1000" b="1" kern="1200">
                        <a:solidFill>
                          <a:srgbClr val="ED2124"/>
                        </a:solidFill>
                        <a:highlight>
                          <a:srgbClr val="FFFF00"/>
                        </a:highlight>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10001"/>
                  </a:ext>
                </a:extLst>
              </a:tr>
              <a:tr h="203678">
                <a:tc>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Prepare and agree ToR </a:t>
                      </a:r>
                    </a:p>
                  </a:txBody>
                  <a:tcPr marL="36000" marR="36000" marT="36000" marB="36000"/>
                </a:tc>
                <a:tc>
                  <a:txBody>
                    <a:bodyPr/>
                    <a:lstStyle/>
                    <a:p>
                      <a:pPr marL="0" indent="0" algn="l">
                        <a:lnSpc>
                          <a:spcPct val="100000"/>
                        </a:lnSpc>
                        <a:spcBef>
                          <a:spcPts val="300"/>
                        </a:spcBef>
                        <a:spcAft>
                          <a:spcPts val="300"/>
                        </a:spcAft>
                      </a:pPr>
                      <a:r>
                        <a:rPr lang="en-GB" sz="1000" b="0" spc="-5">
                          <a:solidFill>
                            <a:schemeClr val="tx2"/>
                          </a:solidFill>
                          <a:latin typeface="Arial" panose="020B0604020202020204" pitchFamily="34" charset="0"/>
                          <a:cs typeface="Arial" panose="020B0604020202020204" pitchFamily="34" charset="0"/>
                          <a:sym typeface="Wingdings" panose="05000000000000000000" pitchFamily="2" charset="2"/>
                        </a:rPr>
                        <a:t></a:t>
                      </a: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4278899762"/>
                  </a:ext>
                </a:extLst>
              </a:tr>
              <a:tr h="203678">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Documentation received</a:t>
                      </a: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000" b="0" spc="-5">
                          <a:solidFill>
                            <a:schemeClr val="tx2"/>
                          </a:solidFill>
                          <a:latin typeface="Arial" panose="020B0604020202020204" pitchFamily="34" charset="0"/>
                          <a:cs typeface="Arial" panose="020B0604020202020204" pitchFamily="34" charset="0"/>
                          <a:sym typeface="Wingdings" panose="05000000000000000000" pitchFamily="2" charset="2"/>
                        </a:rPr>
                        <a:t></a:t>
                      </a: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4193389785"/>
                  </a:ext>
                </a:extLst>
              </a:tr>
              <a:tr h="203678">
                <a:tc gridSpan="4">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1"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Fieldwork</a:t>
                      </a:r>
                      <a:endParaRPr kumimoji="0" lang="en-GB" sz="1000" b="1"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tc hMerge="1">
                  <a:txBody>
                    <a:bodyPr/>
                    <a:lstStyle/>
                    <a:p>
                      <a:pPr marL="0" indent="0" algn="l">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97619"/>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Start fieldwork</a:t>
                      </a: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1613199597"/>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Complete fieldwork</a:t>
                      </a: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976599351"/>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Closure meeting</a:t>
                      </a: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2763808070"/>
                  </a:ext>
                </a:extLst>
              </a:tr>
              <a:tr h="203678">
                <a:tc gridSpan="4">
                  <a:txBody>
                    <a:bodyPr/>
                    <a:lstStyle/>
                    <a:p>
                      <a:pPr marL="0" indent="0" algn="l">
                        <a:lnSpc>
                          <a:spcPct val="100000"/>
                        </a:lnSpc>
                        <a:spcBef>
                          <a:spcPts val="300"/>
                        </a:spcBef>
                        <a:spcAft>
                          <a:spcPts val="300"/>
                        </a:spcAft>
                      </a:pPr>
                      <a:r>
                        <a:rPr lang="en-GB" sz="1000" b="1" kern="1200">
                          <a:solidFill>
                            <a:schemeClr val="tx2"/>
                          </a:solidFill>
                          <a:latin typeface="Arial" panose="020B0604020202020204" pitchFamily="34" charset="0"/>
                          <a:cs typeface="Arial" panose="020B0604020202020204" pitchFamily="34" charset="0"/>
                        </a:rPr>
                        <a:t>Reporting</a:t>
                      </a:r>
                      <a:endParaRPr lang="en-GB" sz="1000" b="1" kern="1200">
                        <a:solidFill>
                          <a:schemeClr val="tx2"/>
                        </a:solidFill>
                        <a:latin typeface="Arial" panose="020B0604020202020204" pitchFamily="34" charset="0"/>
                        <a:ea typeface="+mn-ea"/>
                        <a:cs typeface="Arial" panose="020B0604020202020204" pitchFamily="34" charset="0"/>
                      </a:endParaRPr>
                    </a:p>
                  </a:txBody>
                  <a:tcPr marL="36000" marR="36000" marT="36000" marB="36000"/>
                </a:tc>
                <a:tc hMerge="1">
                  <a:txBody>
                    <a:bodyPr/>
                    <a:lstStyle/>
                    <a:p>
                      <a:pPr marL="0" indent="0" algn="l">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ctr">
                        <a:lnSpc>
                          <a:spcPct val="100000"/>
                        </a:lnSpc>
                        <a:spcBef>
                          <a:spcPts val="235"/>
                        </a:spcBef>
                      </a:pPr>
                      <a:endParaRPr lang="en-GB" sz="900" b="0" spc="-5">
                        <a:latin typeface="+mn-lt"/>
                        <a:cs typeface="Univers 45 Light"/>
                      </a:endParaRPr>
                    </a:p>
                  </a:txBody>
                  <a:tcPr marL="54610" marR="54610" marT="54610" marB="5461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0544601"/>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Issue draft report</a:t>
                      </a:r>
                    </a:p>
                  </a:txBody>
                  <a:tcPr marL="36000" marR="36000" marT="36000" marB="36000"/>
                </a:tc>
                <a:tc>
                  <a:txBody>
                    <a:bodyPr/>
                    <a:lstStyle/>
                    <a:p>
                      <a:pPr marL="0" indent="0" algn="l">
                        <a:lnSpc>
                          <a:spcPct val="100000"/>
                        </a:lnSpc>
                        <a:spcBef>
                          <a:spcPts val="300"/>
                        </a:spcBef>
                        <a:spcAft>
                          <a:spcPts val="300"/>
                        </a:spcAft>
                      </a:pP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1665016482"/>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Provide management responses</a:t>
                      </a:r>
                    </a:p>
                  </a:txBody>
                  <a:tcPr marL="36000" marR="36000" marT="36000" marB="36000"/>
                </a:tc>
                <a:tc>
                  <a:txBody>
                    <a:bodyPr/>
                    <a:lstStyle/>
                    <a:p>
                      <a:pPr marL="0" indent="0" algn="l">
                        <a:lnSpc>
                          <a:spcPct val="100000"/>
                        </a:lnSpc>
                        <a:spcBef>
                          <a:spcPts val="300"/>
                        </a:spcBef>
                        <a:spcAft>
                          <a:spcPts val="300"/>
                        </a:spcAft>
                      </a:pPr>
                      <a:r>
                        <a:rPr lang="en-GB" sz="1000" b="0" spc="-5">
                          <a:solidFill>
                            <a:schemeClr val="tx2"/>
                          </a:solidFill>
                          <a:latin typeface="Arial" panose="020B0604020202020204" pitchFamily="34" charset="0"/>
                          <a:cs typeface="Arial" panose="020B0604020202020204" pitchFamily="34" charset="0"/>
                          <a:sym typeface="Wingdings" panose="05000000000000000000" pitchFamily="2" charset="2"/>
                        </a:rPr>
                        <a:t></a:t>
                      </a: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1691175056"/>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Final report issued</a:t>
                      </a:r>
                    </a:p>
                  </a:txBody>
                  <a:tcPr marL="36000" marR="36000" marT="36000" marB="36000"/>
                </a:tc>
                <a:tc>
                  <a:txBody>
                    <a:bodyPr/>
                    <a:lstStyle/>
                    <a:p>
                      <a:pPr marL="0" indent="0" algn="l">
                        <a:lnSpc>
                          <a:spcPct val="100000"/>
                        </a:lnSpc>
                        <a:spcBef>
                          <a:spcPts val="300"/>
                        </a:spcBef>
                        <a:spcAft>
                          <a:spcPts val="300"/>
                        </a:spcAft>
                      </a:pP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3252745900"/>
                  </a:ext>
                </a:extLst>
              </a:tr>
              <a:tr h="203678">
                <a:tc>
                  <a:txBody>
                    <a:bodyPr/>
                    <a:lstStyle/>
                    <a:p>
                      <a:pPr marL="0" indent="0" algn="l">
                        <a:lnSpc>
                          <a:spcPct val="100000"/>
                        </a:lnSpc>
                        <a:spcBef>
                          <a:spcPts val="300"/>
                        </a:spcBef>
                        <a:spcAft>
                          <a:spcPts val="300"/>
                        </a:spcAft>
                      </a:pPr>
                      <a:r>
                        <a:rPr lang="en-GB" sz="1000" b="0" kern="1200" spc="-5">
                          <a:solidFill>
                            <a:srgbClr val="ED2124"/>
                          </a:solidFill>
                          <a:highlight>
                            <a:srgbClr val="FFFF00"/>
                          </a:highlight>
                          <a:latin typeface="Arial" panose="020B0604020202020204" pitchFamily="34" charset="0"/>
                          <a:cs typeface="Arial" panose="020B0604020202020204" pitchFamily="34" charset="0"/>
                        </a:rPr>
                        <a:t>[DD MONTH YEAR]</a:t>
                      </a:r>
                      <a:endParaRPr lang="en-GB" sz="1000" b="0" spc="-5">
                        <a:solidFill>
                          <a:srgbClr val="ED2124"/>
                        </a:solidFill>
                        <a:highlight>
                          <a:srgbClr val="FFFF00"/>
                        </a:highlight>
                        <a:latin typeface="Arial" panose="020B0604020202020204" pitchFamily="34" charset="0"/>
                        <a:cs typeface="Arial" panose="020B0604020202020204" pitchFamily="34" charset="0"/>
                      </a:endParaRPr>
                    </a:p>
                  </a:txBody>
                  <a:tcPr marL="36000" marR="36000" marT="36000" marB="36000"/>
                </a:tc>
                <a:tc>
                  <a:txBody>
                    <a:bodyPr/>
                    <a:lstStyle/>
                    <a:p>
                      <a:pPr marL="0" indent="0" algn="l">
                        <a:lnSpc>
                          <a:spcPct val="100000"/>
                        </a:lnSpc>
                        <a:spcBef>
                          <a:spcPts val="300"/>
                        </a:spcBef>
                        <a:spcAft>
                          <a:spcPts val="300"/>
                        </a:spcAft>
                      </a:pPr>
                      <a:r>
                        <a:rPr lang="en-GB" sz="1000" b="0" spc="-5">
                          <a:solidFill>
                            <a:schemeClr val="tx1"/>
                          </a:solidFill>
                          <a:latin typeface="Arial" panose="020B0604020202020204" pitchFamily="34" charset="0"/>
                          <a:cs typeface="Arial" panose="020B0604020202020204" pitchFamily="34" charset="0"/>
                        </a:rPr>
                        <a:t>Presentation to </a:t>
                      </a:r>
                      <a:r>
                        <a:rPr lang="en-GB" sz="1000" b="0" spc="-5">
                          <a:solidFill>
                            <a:srgbClr val="ED2124"/>
                          </a:solidFill>
                          <a:highlight>
                            <a:srgbClr val="FFFF00"/>
                          </a:highlight>
                          <a:latin typeface="Arial" panose="020B0604020202020204" pitchFamily="34" charset="0"/>
                          <a:cs typeface="Arial" panose="020B0604020202020204" pitchFamily="34" charset="0"/>
                        </a:rPr>
                        <a:t>[Audit Committee]</a:t>
                      </a:r>
                    </a:p>
                  </a:txBody>
                  <a:tcPr marL="36000" marR="36000" marT="36000" marB="36000"/>
                </a:tc>
                <a:tc>
                  <a:txBody>
                    <a:bodyPr/>
                    <a:lstStyle/>
                    <a:p>
                      <a:pPr marL="0" indent="0" algn="l">
                        <a:lnSpc>
                          <a:spcPct val="100000"/>
                        </a:lnSpc>
                        <a:spcBef>
                          <a:spcPts val="300"/>
                        </a:spcBef>
                        <a:spcAft>
                          <a:spcPts val="300"/>
                        </a:spcAft>
                      </a:pPr>
                      <a:endParaRPr lang="en-GB" sz="1000" b="0" spc="-5">
                        <a:solidFill>
                          <a:schemeClr val="tx2"/>
                        </a:solidFill>
                        <a:latin typeface="Arial" panose="020B0604020202020204" pitchFamily="34" charset="0"/>
                        <a:cs typeface="Arial" panose="020B0604020202020204" pitchFamily="34" charset="0"/>
                      </a:endParaRPr>
                    </a:p>
                  </a:txBody>
                  <a:tcPr marL="36000" marR="36000" marT="36000" marB="36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000" b="0" u="none" strike="noStrike" kern="1200" cap="none" spc="-5" normalizeH="0" baseline="0" noProof="0">
                          <a:ln>
                            <a:noFill/>
                          </a:ln>
                          <a:solidFill>
                            <a:srgbClr val="00338D"/>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GB" sz="1000" b="0" i="0" u="none" strike="noStrike" kern="1200" cap="none" spc="-5" normalizeH="0" baseline="0" noProof="0">
                        <a:ln>
                          <a:noFill/>
                        </a:ln>
                        <a:solidFill>
                          <a:srgbClr val="00338D"/>
                        </a:solidFill>
                        <a:effectLst/>
                        <a:uLnTx/>
                        <a:uFillTx/>
                        <a:latin typeface="Arial" panose="020B0604020202020204" pitchFamily="34" charset="0"/>
                        <a:ea typeface="+mn-ea"/>
                        <a:cs typeface="Arial" panose="020B0604020202020204" pitchFamily="34" charset="0"/>
                      </a:endParaRPr>
                    </a:p>
                  </a:txBody>
                  <a:tcPr marL="36000" marR="36000" marT="36000" marB="36000"/>
                </a:tc>
                <a:extLst>
                  <a:ext uri="{0D108BD9-81ED-4DB2-BD59-A6C34878D82A}">
                    <a16:rowId xmlns:a16="http://schemas.microsoft.com/office/drawing/2014/main" val="3994439474"/>
                  </a:ext>
                </a:extLst>
              </a:tr>
            </a:tbl>
          </a:graphicData>
        </a:graphic>
      </p:graphicFrame>
      <p:graphicFrame>
        <p:nvGraphicFramePr>
          <p:cNvPr id="2" name="object 57">
            <a:extLst>
              <a:ext uri="{FF2B5EF4-FFF2-40B4-BE49-F238E27FC236}">
                <a16:creationId xmlns:a16="http://schemas.microsoft.com/office/drawing/2014/main" id="{D00BA427-6C45-5FF1-3264-9307B50499F9}"/>
              </a:ext>
            </a:extLst>
          </p:cNvPr>
          <p:cNvGraphicFramePr>
            <a:graphicFrameLocks noGrp="1"/>
          </p:cNvGraphicFramePr>
          <p:nvPr>
            <p:extLst>
              <p:ext uri="{D42A27DB-BD31-4B8C-83A1-F6EECF244321}">
                <p14:modId xmlns:p14="http://schemas.microsoft.com/office/powerpoint/2010/main" val="2301740780"/>
              </p:ext>
            </p:extLst>
          </p:nvPr>
        </p:nvGraphicFramePr>
        <p:xfrm>
          <a:off x="448788" y="1330126"/>
          <a:ext cx="5071390" cy="901800"/>
        </p:xfrm>
        <a:graphic>
          <a:graphicData uri="http://schemas.openxmlformats.org/drawingml/2006/table">
            <a:tbl>
              <a:tblPr firstRow="1" bandRow="1"/>
              <a:tblGrid>
                <a:gridCol w="432967">
                  <a:extLst>
                    <a:ext uri="{9D8B030D-6E8A-4147-A177-3AD203B41FA5}">
                      <a16:colId xmlns:a16="http://schemas.microsoft.com/office/drawing/2014/main" val="20000"/>
                    </a:ext>
                  </a:extLst>
                </a:gridCol>
                <a:gridCol w="4638423">
                  <a:extLst>
                    <a:ext uri="{9D8B030D-6E8A-4147-A177-3AD203B41FA5}">
                      <a16:colId xmlns:a16="http://schemas.microsoft.com/office/drawing/2014/main" val="20001"/>
                    </a:ext>
                  </a:extLst>
                </a:gridCol>
              </a:tblGrid>
              <a:tr h="0">
                <a:tc gridSpan="2">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indent="0" algn="l" defTabSz="487678" rtl="0" eaLnBrk="1" latinLnBrk="0" hangingPunct="1">
                        <a:lnSpc>
                          <a:spcPct val="90000"/>
                        </a:lnSpc>
                        <a:spcBef>
                          <a:spcPts val="0"/>
                        </a:spcBef>
                        <a:spcAft>
                          <a:spcPts val="600"/>
                        </a:spcAft>
                        <a:buFontTx/>
                        <a:buNone/>
                      </a:pPr>
                      <a:r>
                        <a:rPr lang="en-GB" sz="1000" b="1" kern="1200">
                          <a:solidFill>
                            <a:schemeClr val="tx2"/>
                          </a:solidFill>
                          <a:latin typeface="Arial" panose="020B0604020202020204" pitchFamily="34" charset="0"/>
                          <a:ea typeface="+mn-ea"/>
                          <a:cs typeface="Arial" panose="020B0604020202020204" pitchFamily="34" charset="0"/>
                        </a:rPr>
                        <a:t>Key risks identified</a:t>
                      </a:r>
                    </a:p>
                  </a:txBody>
                  <a:tcPr marL="0" marR="36000" marT="36000"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gn="l">
                        <a:lnSpc>
                          <a:spcPct val="100000"/>
                        </a:lnSpc>
                        <a:spcBef>
                          <a:spcPts val="229"/>
                        </a:spcBef>
                      </a:pPr>
                      <a:endParaRPr sz="800" b="1">
                        <a:solidFill>
                          <a:srgbClr val="483698"/>
                        </a:solidFill>
                        <a:latin typeface="+mn-lt"/>
                        <a:cs typeface="Univers 45 Light"/>
                      </a:endParaRPr>
                    </a:p>
                  </a:txBody>
                  <a:tcPr marL="54610" marR="54610" marT="54610" marB="5461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A3A1"/>
                      </a:solidFill>
                      <a:prstDash val="solid"/>
                      <a:round/>
                      <a:headEnd type="none" w="med" len="med"/>
                      <a:tailEnd type="none" w="med" len="med"/>
                    </a:lnT>
                    <a:lnB w="6350" cap="flat" cmpd="sng" algn="ctr">
                      <a:solidFill>
                        <a:srgbClr val="00A3A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1889">
                <a:tc>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indent="0" algn="l">
                        <a:lnSpc>
                          <a:spcPct val="100000"/>
                        </a:lnSpc>
                      </a:pPr>
                      <a:r>
                        <a:rPr lang="en-GB" sz="1000" b="1">
                          <a:solidFill>
                            <a:schemeClr val="tx2"/>
                          </a:solidFill>
                          <a:latin typeface="+mn-lt"/>
                          <a:cs typeface="Times New Roman"/>
                        </a:rPr>
                        <a:t>1</a:t>
                      </a:r>
                    </a:p>
                  </a:txBody>
                  <a:tcPr marL="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204470">
                        <a:lnSpc>
                          <a:spcPct val="90000"/>
                        </a:lnSpc>
                        <a:spcBef>
                          <a:spcPts val="0"/>
                        </a:spcBef>
                        <a:spcAft>
                          <a:spcPts val="600"/>
                        </a:spcAft>
                      </a:pPr>
                      <a:r>
                        <a:rPr lang="en-GB" sz="1000" kern="1200" spc="5">
                          <a:solidFill>
                            <a:schemeClr val="tx1"/>
                          </a:solidFill>
                          <a:latin typeface="+mn-lt"/>
                          <a:ea typeface="+mn-ea"/>
                          <a:cs typeface="Arial" panose="020B0604020202020204" pitchFamily="34" charset="0"/>
                        </a:rPr>
                        <a:t>Governance arrangements do not provide sufficient oversight of the Data and Security arrangements at the Organisation.</a:t>
                      </a:r>
                    </a:p>
                  </a:txBody>
                  <a:tcPr marL="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51889">
                <a:tc>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0" indent="0" algn="l">
                        <a:lnSpc>
                          <a:spcPct val="100000"/>
                        </a:lnSpc>
                      </a:pPr>
                      <a:r>
                        <a:rPr lang="en-GB" sz="1000" b="1">
                          <a:solidFill>
                            <a:schemeClr val="tx2"/>
                          </a:solidFill>
                          <a:latin typeface="+mn-lt"/>
                          <a:cs typeface="Times New Roman"/>
                        </a:rPr>
                        <a:t>2</a:t>
                      </a:r>
                    </a:p>
                  </a:txBody>
                  <a:tcPr marL="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Univers 45 Light"/>
                        </a:defRPr>
                      </a:lvl1pPr>
                      <a:lvl2pPr marL="457200" algn="l" defTabSz="914400" rtl="0" eaLnBrk="1" latinLnBrk="0" hangingPunct="1">
                        <a:defRPr sz="1800" kern="1200">
                          <a:solidFill>
                            <a:schemeClr val="tx1"/>
                          </a:solidFill>
                          <a:latin typeface="Univers 45 Light"/>
                        </a:defRPr>
                      </a:lvl2pPr>
                      <a:lvl3pPr marL="914400" algn="l" defTabSz="914400" rtl="0" eaLnBrk="1" latinLnBrk="0" hangingPunct="1">
                        <a:defRPr sz="1800" kern="1200">
                          <a:solidFill>
                            <a:schemeClr val="tx1"/>
                          </a:solidFill>
                          <a:latin typeface="Univers 45 Light"/>
                        </a:defRPr>
                      </a:lvl3pPr>
                      <a:lvl4pPr marL="1371600" algn="l" defTabSz="914400" rtl="0" eaLnBrk="1" latinLnBrk="0" hangingPunct="1">
                        <a:defRPr sz="1800" kern="1200">
                          <a:solidFill>
                            <a:schemeClr val="tx1"/>
                          </a:solidFill>
                          <a:latin typeface="Univers 45 Light"/>
                        </a:defRPr>
                      </a:lvl4pPr>
                      <a:lvl5pPr marL="1828800" algn="l" defTabSz="914400" rtl="0" eaLnBrk="1" latinLnBrk="0" hangingPunct="1">
                        <a:defRPr sz="1800" kern="1200">
                          <a:solidFill>
                            <a:schemeClr val="tx1"/>
                          </a:solidFill>
                          <a:latin typeface="Univers 45 Light"/>
                        </a:defRPr>
                      </a:lvl5pPr>
                      <a:lvl6pPr marL="2286000" algn="l" defTabSz="914400" rtl="0" eaLnBrk="1" latinLnBrk="0" hangingPunct="1">
                        <a:defRPr sz="1800" kern="1200">
                          <a:solidFill>
                            <a:schemeClr val="tx1"/>
                          </a:solidFill>
                          <a:latin typeface="Univers 45 Light"/>
                        </a:defRPr>
                      </a:lvl6pPr>
                      <a:lvl7pPr marL="2743200" algn="l" defTabSz="914400" rtl="0" eaLnBrk="1" latinLnBrk="0" hangingPunct="1">
                        <a:defRPr sz="1800" kern="1200">
                          <a:solidFill>
                            <a:schemeClr val="tx1"/>
                          </a:solidFill>
                          <a:latin typeface="Univers 45 Light"/>
                        </a:defRPr>
                      </a:lvl7pPr>
                      <a:lvl8pPr marL="3200400" algn="l" defTabSz="914400" rtl="0" eaLnBrk="1" latinLnBrk="0" hangingPunct="1">
                        <a:defRPr sz="1800" kern="1200">
                          <a:solidFill>
                            <a:schemeClr val="tx1"/>
                          </a:solidFill>
                          <a:latin typeface="Univers 45 Light"/>
                        </a:defRPr>
                      </a:lvl8pPr>
                      <a:lvl9pPr marL="3657600" algn="l" defTabSz="914400" rtl="0" eaLnBrk="1" latinLnBrk="0" hangingPunct="1">
                        <a:defRPr sz="1800" kern="1200">
                          <a:solidFill>
                            <a:schemeClr val="tx1"/>
                          </a:solidFill>
                          <a:latin typeface="Univers 45 Light"/>
                        </a:defRPr>
                      </a:lvl9pPr>
                    </a:lstStyle>
                    <a:p>
                      <a:pPr marL="36000" marR="204470">
                        <a:lnSpc>
                          <a:spcPct val="90000"/>
                        </a:lnSpc>
                        <a:spcBef>
                          <a:spcPts val="0"/>
                        </a:spcBef>
                        <a:spcAft>
                          <a:spcPts val="600"/>
                        </a:spcAft>
                      </a:pPr>
                      <a:r>
                        <a:rPr lang="en-GB" sz="1000" kern="1200" spc="5">
                          <a:solidFill>
                            <a:schemeClr val="tx1"/>
                          </a:solidFill>
                          <a:latin typeface="+mn-lt"/>
                          <a:ea typeface="+mn-ea"/>
                          <a:cs typeface="Arial" panose="020B0604020202020204" pitchFamily="34" charset="0"/>
                        </a:rPr>
                        <a:t>Evidence available to support the Organisation's self-assessment is inadequate for the assertions being tested. </a:t>
                      </a:r>
                    </a:p>
                  </a:txBody>
                  <a:tcPr marL="0" marR="36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8899762"/>
                  </a:ext>
                </a:extLst>
              </a:tr>
            </a:tbl>
          </a:graphicData>
        </a:graphic>
      </p:graphicFrame>
      <p:sp>
        <p:nvSpPr>
          <p:cNvPr id="5" name="Text Placeholder 1">
            <a:extLst>
              <a:ext uri="{FF2B5EF4-FFF2-40B4-BE49-F238E27FC236}">
                <a16:creationId xmlns:a16="http://schemas.microsoft.com/office/drawing/2014/main" id="{4EE606EC-1717-1BED-E8A7-ADC69F3D851A}"/>
              </a:ext>
            </a:extLst>
          </p:cNvPr>
          <p:cNvSpPr txBox="1">
            <a:spLocks/>
          </p:cNvSpPr>
          <p:nvPr/>
        </p:nvSpPr>
        <p:spPr>
          <a:xfrm>
            <a:off x="391860" y="4876979"/>
            <a:ext cx="5442882" cy="849093"/>
          </a:xfrm>
          <a:prstGeom prst="rect">
            <a:avLst/>
          </a:prstGeom>
        </p:spPr>
        <p:txBody>
          <a:bodyPr vert="horz" lIns="36000" tIns="36000" rIns="36000" bIns="36000" numCol="1" spcCol="180000" rtlCol="0" anchor="t" anchorCtr="0">
            <a:noAutofit/>
          </a:bodyPr>
          <a:lstStyle>
            <a:lvl1pPr marL="0" indent="0" algn="l" defTabSz="914400" rtl="0" eaLnBrk="1" latinLnBrk="0" hangingPunct="1">
              <a:lnSpc>
                <a:spcPct val="100000"/>
              </a:lnSpc>
              <a:spcBef>
                <a:spcPts val="0"/>
              </a:spcBef>
              <a:spcAft>
                <a:spcPts val="600"/>
              </a:spcAft>
              <a:buFontTx/>
              <a:buNone/>
              <a:defRPr sz="950" b="1" kern="1200">
                <a:solidFill>
                  <a:srgbClr val="00A3A1"/>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1"/>
                </a:solidFill>
                <a:latin typeface="+mn-lt"/>
                <a:ea typeface="+mn-ea"/>
                <a:cs typeface="+mn-cs"/>
              </a:defRPr>
            </a:lvl2pPr>
            <a:lvl3pPr marL="288000" indent="-288000" algn="l" defTabSz="914400" rtl="0" eaLnBrk="1" latinLnBrk="0" hangingPunct="1">
              <a:lnSpc>
                <a:spcPct val="100000"/>
              </a:lnSpc>
              <a:spcBef>
                <a:spcPts val="0"/>
              </a:spcBef>
              <a:spcAft>
                <a:spcPts val="600"/>
              </a:spcAft>
              <a:buClr>
                <a:srgbClr val="00A3A1"/>
              </a:buClr>
              <a:buFont typeface="Arial" panose="020B0604020202020204" pitchFamily="34" charset="0"/>
              <a:buChar char="—"/>
              <a:defRPr sz="900" kern="1200">
                <a:solidFill>
                  <a:schemeClr val="tx1"/>
                </a:solidFill>
                <a:latin typeface="+mn-lt"/>
                <a:ea typeface="+mn-ea"/>
                <a:cs typeface="+mn-cs"/>
              </a:defRPr>
            </a:lvl3pPr>
            <a:lvl4pPr marL="432000" indent="-144000" algn="l" defTabSz="914400" rtl="0" eaLnBrk="1" latinLnBrk="0" hangingPunct="1">
              <a:lnSpc>
                <a:spcPct val="100000"/>
              </a:lnSpc>
              <a:spcBef>
                <a:spcPts val="0"/>
              </a:spcBef>
              <a:spcAft>
                <a:spcPts val="600"/>
              </a:spcAft>
              <a:buClr>
                <a:srgbClr val="00A3A1"/>
              </a:buClr>
              <a:buFont typeface="Arial" panose="020B0604020202020204" pitchFamily="34" charset="0"/>
              <a:buChar char="-"/>
              <a:defRPr sz="900" kern="1200">
                <a:solidFill>
                  <a:schemeClr val="tx1"/>
                </a:solidFill>
                <a:latin typeface="+mn-lt"/>
                <a:ea typeface="+mn-ea"/>
                <a:cs typeface="+mn-cs"/>
              </a:defRPr>
            </a:lvl4pPr>
            <a:lvl5pPr marL="720000" indent="-288000" algn="l" defTabSz="914400" rtl="0" eaLnBrk="1" latinLnBrk="0" hangingPunct="1">
              <a:lnSpc>
                <a:spcPct val="100000"/>
              </a:lnSpc>
              <a:spcBef>
                <a:spcPts val="0"/>
              </a:spcBef>
              <a:spcAft>
                <a:spcPts val="600"/>
              </a:spcAft>
              <a:buClr>
                <a:srgbClr val="00A3A1"/>
              </a:buClr>
              <a:buFont typeface="Arial" panose="020B0604020202020204" pitchFamily="34" charset="0"/>
              <a:buChar char="•"/>
              <a:defRPr sz="900" kern="1200" baseline="0">
                <a:solidFill>
                  <a:schemeClr val="tx1"/>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 algn="just">
              <a:lnSpc>
                <a:spcPct val="90000"/>
              </a:lnSpc>
              <a:buClr>
                <a:schemeClr val="accent1"/>
              </a:buClr>
              <a:buSzPct val="155000"/>
              <a:tabLst>
                <a:tab pos="180975" algn="l"/>
              </a:tabLst>
            </a:pPr>
            <a:r>
              <a:rPr lang="en-GB" sz="1000">
                <a:solidFill>
                  <a:schemeClr val="tx2"/>
                </a:solidFill>
                <a:latin typeface="Arial"/>
                <a:cs typeface="Arial"/>
              </a:rPr>
              <a:t>Documentation request</a:t>
            </a:r>
            <a:endParaRPr lang="en-US">
              <a:solidFill>
                <a:schemeClr val="tx2"/>
              </a:solidFill>
              <a:latin typeface="Arial"/>
              <a:cs typeface="Arial"/>
            </a:endParaRPr>
          </a:p>
          <a:p>
            <a:pPr marL="35560" algn="just">
              <a:lnSpc>
                <a:spcPct val="90000"/>
              </a:lnSpc>
              <a:buClr>
                <a:schemeClr val="tx2"/>
              </a:buClr>
              <a:tabLst>
                <a:tab pos="180975" algn="l"/>
              </a:tabLst>
            </a:pPr>
            <a:r>
              <a:rPr lang="en-GB" sz="1000" b="0">
                <a:solidFill>
                  <a:schemeClr val="tx1"/>
                </a:solidFill>
                <a:latin typeface="Arial"/>
                <a:cs typeface="Arial"/>
              </a:rPr>
              <a:t>We have provided the details of suggested documentation for each IGP in a separate evidence request list. Similarly if you feel there are other documents that would assist us, which are not listed, please provide them. </a:t>
            </a:r>
            <a:r>
              <a:rPr lang="en-GB" sz="1000" b="0">
                <a:solidFill>
                  <a:srgbClr val="000000"/>
                </a:solidFill>
                <a:latin typeface="Arial"/>
                <a:cs typeface="Arial"/>
              </a:rPr>
              <a:t>In order to facilitate this audit, we will need you to appoint us with an ‘auditor role’ access for the DSPT portal from your organisation’s NHS England account.</a:t>
            </a:r>
          </a:p>
        </p:txBody>
      </p:sp>
    </p:spTree>
    <p:extLst>
      <p:ext uri="{BB962C8B-B14F-4D97-AF65-F5344CB8AC3E}">
        <p14:creationId xmlns:p14="http://schemas.microsoft.com/office/powerpoint/2010/main" val="395054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C8842-94DF-549D-3E32-705E82DB332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4CB437A-BDBF-9AC8-571A-8855AB63F2CF}"/>
              </a:ext>
            </a:extLst>
          </p:cNvPr>
          <p:cNvSpPr/>
          <p:nvPr/>
        </p:nvSpPr>
        <p:spPr>
          <a:xfrm>
            <a:off x="6021859" y="1293341"/>
            <a:ext cx="131806" cy="4621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
        <p:nvSpPr>
          <p:cNvPr id="5" name="Title 2">
            <a:extLst>
              <a:ext uri="{FF2B5EF4-FFF2-40B4-BE49-F238E27FC236}">
                <a16:creationId xmlns:a16="http://schemas.microsoft.com/office/drawing/2014/main" id="{8DE00F23-8B90-E588-3807-6538527DD23E}"/>
              </a:ext>
            </a:extLst>
          </p:cNvPr>
          <p:cNvSpPr>
            <a:spLocks noGrp="1"/>
          </p:cNvSpPr>
          <p:nvPr>
            <p:ph type="title"/>
          </p:nvPr>
        </p:nvSpPr>
        <p:spPr>
          <a:xfrm>
            <a:off x="587827" y="283828"/>
            <a:ext cx="11419113" cy="349318"/>
          </a:xfrm>
        </p:spPr>
        <p:txBody>
          <a:bodyPr/>
          <a:lstStyle/>
          <a:p>
            <a:pPr fontAlgn="base"/>
            <a:r>
              <a:rPr lang="en-GB" sz="3600">
                <a:solidFill>
                  <a:srgbClr val="00338D"/>
                </a:solidFill>
                <a:latin typeface="+mn-lt"/>
                <a:ea typeface="Calibri" panose="020F0502020204030204" pitchFamily="34" charset="0"/>
                <a:cs typeface="Calibri" panose="020F0502020204030204" pitchFamily="34" charset="0"/>
              </a:rPr>
              <a:t>Appendix A.1 </a:t>
            </a:r>
            <a:br>
              <a:rPr lang="en-GB" sz="3600">
                <a:solidFill>
                  <a:srgbClr val="00338D"/>
                </a:solidFill>
                <a:latin typeface="+mn-lt"/>
                <a:ea typeface="Calibri" panose="020F0502020204030204" pitchFamily="34" charset="0"/>
                <a:cs typeface="Calibri" panose="020F0502020204030204" pitchFamily="34" charset="0"/>
              </a:rPr>
            </a:br>
            <a:br>
              <a:rPr lang="en-GB" sz="1200" b="1">
                <a:solidFill>
                  <a:srgbClr val="FF0000"/>
                </a:solidFill>
                <a:latin typeface="+mn-lt"/>
                <a:ea typeface="Calibri" panose="020F0502020204030204" pitchFamily="34" charset="0"/>
                <a:cs typeface="Calibri" panose="020F0502020204030204" pitchFamily="34" charset="0"/>
              </a:rPr>
            </a:br>
            <a:br>
              <a:rPr lang="en-GB" sz="1200">
                <a:solidFill>
                  <a:srgbClr val="FF0000"/>
                </a:solidFill>
              </a:rPr>
            </a:br>
            <a:endParaRPr lang="en-GB" sz="1200" b="1">
              <a:solidFill>
                <a:srgbClr val="FF0000"/>
              </a:solidFill>
              <a:latin typeface="+mn-lt"/>
            </a:endParaRPr>
          </a:p>
        </p:txBody>
      </p:sp>
      <p:sp>
        <p:nvSpPr>
          <p:cNvPr id="6" name="TextBox 5">
            <a:extLst>
              <a:ext uri="{FF2B5EF4-FFF2-40B4-BE49-F238E27FC236}">
                <a16:creationId xmlns:a16="http://schemas.microsoft.com/office/drawing/2014/main" id="{7DDD57BA-1FFF-7B7B-EFE5-296309803DAC}"/>
              </a:ext>
            </a:extLst>
          </p:cNvPr>
          <p:cNvSpPr txBox="1"/>
          <p:nvPr/>
        </p:nvSpPr>
        <p:spPr>
          <a:xfrm>
            <a:off x="599582" y="924009"/>
            <a:ext cx="11016342" cy="369332"/>
          </a:xfrm>
          <a:prstGeom prst="rect">
            <a:avLst/>
          </a:prstGeom>
        </p:spPr>
        <p:txBody>
          <a:bodyPr vert="horz" wrap="square" lIns="0" tIns="0" rIns="0" bIns="0" rtlCol="0" anchor="t" anchorCtr="0">
            <a:noAutofit/>
          </a:bodyPr>
          <a:lstStyle/>
          <a:p>
            <a:pPr>
              <a:spcAft>
                <a:spcPts val="600"/>
              </a:spcAft>
            </a:pPr>
            <a:r>
              <a:rPr lang="en-GB" sz="1000">
                <a:latin typeface="Arial"/>
                <a:cs typeface="Arial"/>
              </a:rPr>
              <a:t>Below are the 11 outcomes mandate by NHS England which for part of the toolkit requirements for 2026/27 which will be included in the detailed review.</a:t>
            </a:r>
          </a:p>
          <a:p>
            <a:pPr>
              <a:spcAft>
                <a:spcPts val="600"/>
              </a:spcAft>
            </a:pPr>
            <a:endParaRPr lang="en-GB" sz="1000">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863400DF-9A37-E461-52DE-031250FFABEE}"/>
              </a:ext>
            </a:extLst>
          </p:cNvPr>
          <p:cNvGraphicFramePr>
            <a:graphicFrameLocks noGrp="1"/>
          </p:cNvGraphicFramePr>
          <p:nvPr>
            <p:extLst>
              <p:ext uri="{D42A27DB-BD31-4B8C-83A1-F6EECF244321}">
                <p14:modId xmlns:p14="http://schemas.microsoft.com/office/powerpoint/2010/main" val="2172417105"/>
              </p:ext>
            </p:extLst>
          </p:nvPr>
        </p:nvGraphicFramePr>
        <p:xfrm>
          <a:off x="587827" y="1266935"/>
          <a:ext cx="10689771" cy="4302240"/>
        </p:xfrm>
        <a:graphic>
          <a:graphicData uri="http://schemas.openxmlformats.org/drawingml/2006/table">
            <a:tbl>
              <a:tblPr firstRow="1" bandRow="1">
                <a:tableStyleId>{0E3FDE45-AF77-4B5C-9715-49D594BDF05E}</a:tableStyleId>
              </a:tblPr>
              <a:tblGrid>
                <a:gridCol w="662463">
                  <a:extLst>
                    <a:ext uri="{9D8B030D-6E8A-4147-A177-3AD203B41FA5}">
                      <a16:colId xmlns:a16="http://schemas.microsoft.com/office/drawing/2014/main" val="1391671578"/>
                    </a:ext>
                  </a:extLst>
                </a:gridCol>
                <a:gridCol w="2178710">
                  <a:extLst>
                    <a:ext uri="{9D8B030D-6E8A-4147-A177-3AD203B41FA5}">
                      <a16:colId xmlns:a16="http://schemas.microsoft.com/office/drawing/2014/main" val="325525551"/>
                    </a:ext>
                  </a:extLst>
                </a:gridCol>
                <a:gridCol w="7848598">
                  <a:extLst>
                    <a:ext uri="{9D8B030D-6E8A-4147-A177-3AD203B41FA5}">
                      <a16:colId xmlns:a16="http://schemas.microsoft.com/office/drawing/2014/main" val="492424038"/>
                    </a:ext>
                  </a:extLst>
                </a:gridCol>
              </a:tblGrid>
              <a:tr h="248400">
                <a:tc gridSpan="3">
                  <a:txBody>
                    <a:bodyPr/>
                    <a:lstStyle/>
                    <a:p>
                      <a:r>
                        <a:rPr lang="en-GB" sz="1000">
                          <a:latin typeface="Aptos Narrow" panose="020B0004020202020204" pitchFamily="34" charset="0"/>
                          <a:cs typeface="Arial"/>
                        </a:rPr>
                        <a:t>NHS England mandated in-scope outcomes for 2026/27</a:t>
                      </a:r>
                    </a:p>
                  </a:txBody>
                  <a:tcPr/>
                </a:tc>
                <a:tc hMerge="1">
                  <a:txBody>
                    <a:bodyPr/>
                    <a:lstStyle/>
                    <a:p>
                      <a:endParaRPr lang="en-GB"/>
                    </a:p>
                  </a:txBody>
                  <a:tcPr/>
                </a:tc>
                <a:tc hMerge="1">
                  <a:txBody>
                    <a:bodyPr/>
                    <a:lstStyle/>
                    <a:p>
                      <a:endParaRPr lang="en-GB" sz="1000">
                        <a:latin typeface="Aptos Narrow" panose="020B0004020202020204" pitchFamily="34" charset="0"/>
                        <a:cs typeface="Arial"/>
                      </a:endParaRPr>
                    </a:p>
                  </a:txBody>
                  <a:tcPr/>
                </a:tc>
                <a:extLst>
                  <a:ext uri="{0D108BD9-81ED-4DB2-BD59-A6C34878D82A}">
                    <a16:rowId xmlns:a16="http://schemas.microsoft.com/office/drawing/2014/main" val="3390691936"/>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A1.b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Roles and responsibilities​</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Your organisation has established roles and responsibilities for the security and governance of information, systems and networks at all levels, with clear and well-understood channels for communicating and escalating risks. ​</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4250428230"/>
                  </a:ext>
                </a:extLst>
              </a:tr>
              <a:tr h="1969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A3.a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Asset management​</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Everything required to deliver, maintain or support information, systems and networks necessary for the operation of essential functions is determined and understood. This includes data, people and systems, as well as any supporting infrastructure (such as power or cooling).​</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48958196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B2.c​</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Privileged user management​</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closely manage privileged user access to network and information systems supporting your essential function(s).​</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766962625"/>
                  </a:ext>
                </a:extLst>
              </a:tr>
              <a:tr h="1634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B2.d​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900" b="1" i="0" u="none" strike="noStrike" kern="1200" cap="none" spc="0" normalizeH="0" baseline="0" noProof="0">
                        <a:ln>
                          <a:noFill/>
                        </a:ln>
                        <a:solidFill>
                          <a:srgbClr val="000000"/>
                        </a:solidFill>
                        <a:effectLst/>
                        <a:uLnTx/>
                        <a:uFillTx/>
                        <a:latin typeface="Aptos Narrow"/>
                        <a:ea typeface="+mn-ea"/>
                        <a:cs typeface="Arial"/>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Identity and access management (IdAM)​</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closely manage and maintain identity and access control for users, devices and systems accessing network and information systems supporting your essential function(s).​</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25691812"/>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B3.a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900" b="1" i="0" u="none" strike="noStrike" kern="1200" cap="none" spc="0" normalizeH="0" baseline="0" noProof="0">
                        <a:ln>
                          <a:noFill/>
                        </a:ln>
                        <a:solidFill>
                          <a:srgbClr val="000000"/>
                        </a:solidFill>
                        <a:effectLst/>
                        <a:uLnTx/>
                        <a:uFillTx/>
                        <a:latin typeface="Aptos Narrow"/>
                        <a:ea typeface="+mn-ea"/>
                        <a:cs typeface="Arial"/>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Understanding data​</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have a good understanding of data important to the operation of  your essential function(s), where it is stored, where it travels and how unavailability or </a:t>
                      </a:r>
                      <a:r>
                        <a:rPr lang="en-US" sz="800" b="0" i="0" err="1">
                          <a:solidFill>
                            <a:srgbClr val="000000"/>
                          </a:solidFill>
                          <a:effectLst/>
                          <a:latin typeface="Arial" panose="020B0604020202020204" pitchFamily="34" charset="0"/>
                        </a:rPr>
                        <a:t>unauthorised</a:t>
                      </a:r>
                      <a:r>
                        <a:rPr lang="en-US" sz="800" b="0" i="0">
                          <a:solidFill>
                            <a:srgbClr val="000000"/>
                          </a:solidFill>
                          <a:effectLst/>
                          <a:latin typeface="Arial" panose="020B0604020202020204" pitchFamily="34" charset="0"/>
                        </a:rPr>
                        <a:t> access, uncontrolled release, modification or deletion would adversely impact the essential function(s). This also applies to third parties storing or accessing data important to the operation of your essential function(s). ​</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94676338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B4.c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Secure management​</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manage your </a:t>
                      </a:r>
                      <a:r>
                        <a:rPr lang="en-US" sz="800" b="0" i="0" err="1">
                          <a:solidFill>
                            <a:srgbClr val="000000"/>
                          </a:solidFill>
                          <a:effectLst/>
                          <a:latin typeface="Arial" panose="020B0604020202020204" pitchFamily="34" charset="0"/>
                        </a:rPr>
                        <a:t>organisation's</a:t>
                      </a:r>
                      <a:r>
                        <a:rPr lang="en-US" sz="800" b="0" i="0">
                          <a:solidFill>
                            <a:srgbClr val="000000"/>
                          </a:solidFill>
                          <a:effectLst/>
                          <a:latin typeface="Arial" panose="020B0604020202020204" pitchFamily="34" charset="0"/>
                        </a:rPr>
                        <a:t> network and information systems that support the operation of your essential function(s) to enable and maintain security.​</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820491787"/>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B6.a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Culture​</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develop and maintain a positive culture around information assurance and a shared sense of responsibility.​</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1152320640"/>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B6.b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Training​</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The people who support the operation of your essential function(s) are appropriately trained in information assurance.​</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250614303"/>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900" b="1" i="0" u="none" strike="noStrike" kern="1200" cap="none" spc="0" normalizeH="0" baseline="0" noProof="0">
                        <a:ln>
                          <a:noFill/>
                        </a:ln>
                        <a:solidFill>
                          <a:srgbClr val="000000"/>
                        </a:solidFill>
                        <a:effectLst/>
                        <a:uLnTx/>
                        <a:uFillTx/>
                        <a:latin typeface="Aptos Narrow"/>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C1.e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Personnel skills for monitoring and detection​</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Monitoring and detection personnel skills and roles, including those outsourced, reflect governance and reporting requirements, expected threats and the complexities of the network or system data they need to use. Monitoring and detection personnel have sufficient knowledge of network and information systems and the essential function(s) they need to protect.​</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193234182"/>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D1.c ​</a:t>
                      </a:r>
                    </a:p>
                  </a:txBody>
                  <a:tcPr/>
                </a:tc>
                <a:tc>
                  <a:txBody>
                    <a:bodyPr/>
                    <a:lstStyle/>
                    <a:p>
                      <a:pPr marL="0" marR="0" indent="0" algn="l" rtl="0" fontAlgn="base">
                        <a:buNone/>
                      </a:pPr>
                      <a:r>
                        <a:rPr lang="en-US" sz="800" b="0" i="0">
                          <a:solidFill>
                            <a:srgbClr val="000000"/>
                          </a:solidFill>
                          <a:effectLst/>
                          <a:latin typeface="Arial" panose="020B0604020202020204" pitchFamily="34" charset="0"/>
                        </a:rPr>
                        <a:t>Testing and exercising​</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Your organisation carries out exercises to test response plans, using past incidents that affected your (and other) organisation, and scenarios that draw on threat intelligence and your risk assessment.​</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676167864"/>
                  </a:ext>
                </a:extLst>
              </a:tr>
              <a:tr h="396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a:ln>
                            <a:noFill/>
                          </a:ln>
                          <a:solidFill>
                            <a:srgbClr val="000000"/>
                          </a:solidFill>
                          <a:effectLst/>
                          <a:uLnTx/>
                          <a:uFillTx/>
                          <a:latin typeface="Aptos Narrow"/>
                          <a:ea typeface="+mn-ea"/>
                          <a:cs typeface="Arial"/>
                        </a:rPr>
                        <a:t>E4. 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900" b="1" i="0" u="none" strike="noStrike" kern="1200" cap="none" spc="0" normalizeH="0" baseline="0" noProof="0">
                        <a:ln>
                          <a:noFill/>
                        </a:ln>
                        <a:solidFill>
                          <a:srgbClr val="000000"/>
                        </a:solidFill>
                        <a:effectLst/>
                        <a:uLnTx/>
                        <a:uFillTx/>
                        <a:latin typeface="Aptos Narrow"/>
                        <a:ea typeface="+mn-ea"/>
                        <a:cs typeface="Arial"/>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Managing records</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manage records in accordance with professional obligations and the law.</a:t>
                      </a:r>
                      <a:endParaRPr lang="en-US"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37837432"/>
                  </a:ext>
                </a:extLst>
              </a:tr>
            </a:tbl>
          </a:graphicData>
        </a:graphic>
      </p:graphicFrame>
      <p:sp>
        <p:nvSpPr>
          <p:cNvPr id="2" name="TextBox 1">
            <a:extLst>
              <a:ext uri="{FF2B5EF4-FFF2-40B4-BE49-F238E27FC236}">
                <a16:creationId xmlns:a16="http://schemas.microsoft.com/office/drawing/2014/main" id="{639A3F33-9F63-4759-9DBB-C1BC47B11700}"/>
              </a:ext>
            </a:extLst>
          </p:cNvPr>
          <p:cNvSpPr txBox="1"/>
          <p:nvPr/>
        </p:nvSpPr>
        <p:spPr>
          <a:xfrm>
            <a:off x="722376" y="6071616"/>
            <a:ext cx="0" cy="0"/>
          </a:xfrm>
          <a:prstGeom prst="rect">
            <a:avLst/>
          </a:prstGeom>
        </p:spPr>
        <p:txBody>
          <a:bodyPr vert="horz" wrap="none" lIns="0" tIns="0" rIns="0" bIns="0" rtlCol="0" anchor="t" anchorCtr="0">
            <a:noAutofit/>
          </a:bodyPr>
          <a:lstStyle/>
          <a:p>
            <a:pPr algn="l">
              <a:spcAft>
                <a:spcPts val="600"/>
              </a:spcAft>
            </a:pPr>
            <a:endParaRPr lang="en-GB" sz="1500" b="1">
              <a:solidFill>
                <a:schemeClr val="tx2"/>
              </a:solidFill>
            </a:endParaRPr>
          </a:p>
        </p:txBody>
      </p:sp>
    </p:spTree>
    <p:extLst>
      <p:ext uri="{BB962C8B-B14F-4D97-AF65-F5344CB8AC3E}">
        <p14:creationId xmlns:p14="http://schemas.microsoft.com/office/powerpoint/2010/main" val="707438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812DBA-CB0D-86FB-6DB1-127E3E11CE75}"/>
              </a:ext>
            </a:extLst>
          </p:cNvPr>
          <p:cNvSpPr/>
          <p:nvPr/>
        </p:nvSpPr>
        <p:spPr>
          <a:xfrm>
            <a:off x="6021859" y="1293341"/>
            <a:ext cx="131806" cy="4621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
        <p:nvSpPr>
          <p:cNvPr id="5" name="Title 2">
            <a:extLst>
              <a:ext uri="{FF2B5EF4-FFF2-40B4-BE49-F238E27FC236}">
                <a16:creationId xmlns:a16="http://schemas.microsoft.com/office/drawing/2014/main" id="{3CD9F04E-5EB9-A521-4271-A112B2CD172A}"/>
              </a:ext>
            </a:extLst>
          </p:cNvPr>
          <p:cNvSpPr>
            <a:spLocks noGrp="1"/>
          </p:cNvSpPr>
          <p:nvPr>
            <p:ph type="title"/>
          </p:nvPr>
        </p:nvSpPr>
        <p:spPr>
          <a:xfrm>
            <a:off x="917575" y="291109"/>
            <a:ext cx="10204450" cy="729240"/>
          </a:xfrm>
        </p:spPr>
        <p:txBody>
          <a:bodyPr/>
          <a:lstStyle/>
          <a:p>
            <a:r>
              <a:rPr lang="en-GB" sz="3600">
                <a:solidFill>
                  <a:srgbClr val="00338D"/>
                </a:solidFill>
                <a:latin typeface="+mn-lt"/>
                <a:ea typeface="Calibri" panose="020F0502020204030204" pitchFamily="34" charset="0"/>
                <a:cs typeface="Calibri" panose="020F0502020204030204" pitchFamily="34" charset="0"/>
              </a:rPr>
              <a:t>Appendix A.2 </a:t>
            </a:r>
            <a:br>
              <a:rPr lang="en-GB" sz="3600">
                <a:solidFill>
                  <a:srgbClr val="00338D"/>
                </a:solidFill>
                <a:latin typeface="+mn-lt"/>
                <a:ea typeface="Calibri" panose="020F0502020204030204" pitchFamily="34" charset="0"/>
                <a:cs typeface="Calibri" panose="020F0502020204030204" pitchFamily="34" charset="0"/>
              </a:rPr>
            </a:br>
            <a:endParaRPr lang="en-GB" sz="1200" b="1">
              <a:solidFill>
                <a:srgbClr val="00338D"/>
              </a:solidFill>
              <a:latin typeface="+mn-lt"/>
            </a:endParaRPr>
          </a:p>
        </p:txBody>
      </p:sp>
      <p:sp>
        <p:nvSpPr>
          <p:cNvPr id="6" name="TextBox 5">
            <a:extLst>
              <a:ext uri="{FF2B5EF4-FFF2-40B4-BE49-F238E27FC236}">
                <a16:creationId xmlns:a16="http://schemas.microsoft.com/office/drawing/2014/main" id="{32786A87-6CC1-6686-DFEC-EBDECF1E2BA5}"/>
              </a:ext>
            </a:extLst>
          </p:cNvPr>
          <p:cNvSpPr txBox="1"/>
          <p:nvPr/>
        </p:nvSpPr>
        <p:spPr>
          <a:xfrm>
            <a:off x="935675" y="948060"/>
            <a:ext cx="10168249" cy="349318"/>
          </a:xfrm>
          <a:prstGeom prst="rect">
            <a:avLst/>
          </a:prstGeom>
        </p:spPr>
        <p:txBody>
          <a:bodyPr vert="horz" wrap="square" lIns="0" tIns="0" rIns="0" bIns="0" rtlCol="0" anchor="t" anchorCtr="0">
            <a:noAutofit/>
          </a:bodyPr>
          <a:lstStyle/>
          <a:p>
            <a:pPr>
              <a:spcAft>
                <a:spcPts val="600"/>
              </a:spcAft>
            </a:pPr>
            <a:r>
              <a:rPr lang="en-GB" sz="1000" u="sng"/>
              <a:t>O</a:t>
            </a:r>
            <a:r>
              <a:rPr lang="en-GB" sz="1000"/>
              <a:t>rganisations</a:t>
            </a:r>
            <a:r>
              <a:rPr lang="en-US" sz="1000"/>
              <a:t> are required to select a further outcome to be audited. Listed below is a suggested optional outcome, o</a:t>
            </a:r>
            <a:r>
              <a:rPr lang="en-GB" sz="1000" err="1"/>
              <a:t>rganisations</a:t>
            </a:r>
            <a:r>
              <a:rPr lang="en-GB" sz="1000"/>
              <a:t> and independent assessors need to discuss the risks faced by the organisation to decide on the most appropriate outcomes to be tested.</a:t>
            </a:r>
            <a:r>
              <a:rPr lang="en-US" sz="1000"/>
              <a:t> The additional outcome should be approved by the Board and will reflect areas of concern that warrant additional assurance over the controls in place during that audit period.</a:t>
            </a:r>
            <a:r>
              <a:rPr lang="en-GB" sz="1000"/>
              <a:t> The organisation may also choose to assess additional outcomes as part of this assessment. Additional outcome assessments, as well as the changes in budget and timelines, will need to be agreed with the independent assessors.</a:t>
            </a:r>
            <a:endParaRPr lang="en-GB" sz="1000">
              <a:latin typeface="Arial" panose="020B0604020202020204" pitchFamily="34" charset="0"/>
              <a:cs typeface="Arial" panose="020B0604020202020204" pitchFamily="34" charset="0"/>
            </a:endParaRPr>
          </a:p>
          <a:p>
            <a:pPr>
              <a:spcAft>
                <a:spcPts val="600"/>
              </a:spcAft>
            </a:pPr>
            <a:endParaRPr lang="en-GB" sz="1000">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0F00E083-4EAE-EF67-5284-437C49C63FF2}"/>
              </a:ext>
            </a:extLst>
          </p:cNvPr>
          <p:cNvGraphicFramePr>
            <a:graphicFrameLocks noGrp="1"/>
          </p:cNvGraphicFramePr>
          <p:nvPr>
            <p:extLst>
              <p:ext uri="{D42A27DB-BD31-4B8C-83A1-F6EECF244321}">
                <p14:modId xmlns:p14="http://schemas.microsoft.com/office/powerpoint/2010/main" val="681884005"/>
              </p:ext>
            </p:extLst>
          </p:nvPr>
        </p:nvGraphicFramePr>
        <p:xfrm>
          <a:off x="889647" y="2007802"/>
          <a:ext cx="10196177" cy="2427720"/>
        </p:xfrm>
        <a:graphic>
          <a:graphicData uri="http://schemas.openxmlformats.org/drawingml/2006/table">
            <a:tbl>
              <a:tblPr firstRow="1" bandRow="1">
                <a:tableStyleId>{0E3FDE45-AF77-4B5C-9715-49D594BDF05E}</a:tableStyleId>
              </a:tblPr>
              <a:tblGrid>
                <a:gridCol w="1560945">
                  <a:extLst>
                    <a:ext uri="{9D8B030D-6E8A-4147-A177-3AD203B41FA5}">
                      <a16:colId xmlns:a16="http://schemas.microsoft.com/office/drawing/2014/main" val="1391671578"/>
                    </a:ext>
                  </a:extLst>
                </a:gridCol>
                <a:gridCol w="8635232">
                  <a:extLst>
                    <a:ext uri="{9D8B030D-6E8A-4147-A177-3AD203B41FA5}">
                      <a16:colId xmlns:a16="http://schemas.microsoft.com/office/drawing/2014/main" val="325525551"/>
                    </a:ext>
                  </a:extLst>
                </a:gridCol>
              </a:tblGrid>
              <a:tr h="248400">
                <a:tc gridSpan="2">
                  <a:txBody>
                    <a:bodyPr/>
                    <a:lstStyle/>
                    <a:p>
                      <a:r>
                        <a:rPr lang="en-GB" sz="1000">
                          <a:latin typeface="Arial"/>
                          <a:cs typeface="Arial"/>
                        </a:rPr>
                        <a:t>NHS England suggested outcome 2026/27</a:t>
                      </a:r>
                    </a:p>
                  </a:txBody>
                  <a:tcPr/>
                </a:tc>
                <a:tc hMerge="1">
                  <a:txBody>
                    <a:bodyPr/>
                    <a:lstStyle/>
                    <a:p>
                      <a:endParaRPr lang="en-GB"/>
                    </a:p>
                  </a:txBody>
                  <a:tcPr/>
                </a:tc>
                <a:extLst>
                  <a:ext uri="{0D108BD9-81ED-4DB2-BD59-A6C34878D82A}">
                    <a16:rowId xmlns:a16="http://schemas.microsoft.com/office/drawing/2014/main" val="3390691936"/>
                  </a:ext>
                </a:extLst>
              </a:tr>
              <a:tr h="396240">
                <a:tc>
                  <a:txBody>
                    <a:bodyPr/>
                    <a:lstStyle/>
                    <a:p>
                      <a:r>
                        <a:rPr lang="en-GB" sz="1000" b="1" i="0">
                          <a:solidFill>
                            <a:schemeClr val="tx1"/>
                          </a:solidFill>
                          <a:latin typeface="Arial"/>
                          <a:cs typeface="Arial"/>
                        </a:rPr>
                        <a:t>Organisation type </a:t>
                      </a:r>
                    </a:p>
                  </a:txBody>
                  <a:tcPr/>
                </a:tc>
                <a:tc>
                  <a:txBody>
                    <a:bodyPr/>
                    <a:lstStyle/>
                    <a:p>
                      <a:pPr lvl="0">
                        <a:buNone/>
                      </a:pPr>
                      <a:r>
                        <a:rPr lang="en-US" sz="1100" b="1" i="0" u="none" strike="noStrike" noProof="0">
                          <a:latin typeface="Arial"/>
                        </a:rPr>
                        <a:t>Outcome </a:t>
                      </a:r>
                    </a:p>
                  </a:txBody>
                  <a:tcPr/>
                </a:tc>
                <a:extLst>
                  <a:ext uri="{0D108BD9-81ED-4DB2-BD59-A6C34878D82A}">
                    <a16:rowId xmlns:a16="http://schemas.microsoft.com/office/drawing/2014/main" val="4250428230"/>
                  </a:ext>
                </a:extLst>
              </a:tr>
              <a:tr h="396240">
                <a:tc>
                  <a:txBody>
                    <a:bodyPr/>
                    <a:lstStyle/>
                    <a:p>
                      <a:r>
                        <a:rPr lang="en-GB" sz="900" b="1">
                          <a:latin typeface="+mn-lt"/>
                          <a:cs typeface="Arial"/>
                        </a:rPr>
                        <a:t>OES and Genomics</a:t>
                      </a:r>
                      <a:endParaRPr lang="en-GB" sz="900" b="1" i="0" kern="1200">
                        <a:solidFill>
                          <a:schemeClr val="tx1"/>
                        </a:solidFill>
                        <a:latin typeface="+mn-lt"/>
                        <a:ea typeface="+mn-ea"/>
                        <a:cs typeface="Arial"/>
                      </a:endParaRPr>
                    </a:p>
                  </a:txBody>
                  <a:tcPr/>
                </a:tc>
                <a:tc>
                  <a:txBody>
                    <a:bodyPr/>
                    <a:lstStyle/>
                    <a:p>
                      <a:r>
                        <a:rPr lang="en-GB" sz="900" b="1" i="0">
                          <a:solidFill>
                            <a:schemeClr val="tx1"/>
                          </a:solidFill>
                          <a:latin typeface="+mn-lt"/>
                          <a:cs typeface="Arial"/>
                        </a:rPr>
                        <a:t>B5.c ​​​Backups​​​</a:t>
                      </a:r>
                    </a:p>
                    <a:p>
                      <a:r>
                        <a:rPr lang="en-GB" sz="900" b="0" i="0">
                          <a:solidFill>
                            <a:schemeClr val="tx1"/>
                          </a:solidFill>
                          <a:latin typeface="+mn-lt"/>
                          <a:cs typeface="Arial"/>
                        </a:rPr>
                        <a:t>You hold accessible and secured current backups of data and information needed to recover operation of your essential function(s) following an adverse impact to network and information systems.​</a:t>
                      </a:r>
                    </a:p>
                  </a:txBody>
                  <a:tcPr/>
                </a:tc>
                <a:extLst>
                  <a:ext uri="{0D108BD9-81ED-4DB2-BD59-A6C34878D82A}">
                    <a16:rowId xmlns:a16="http://schemas.microsoft.com/office/drawing/2014/main" val="1940231178"/>
                  </a:ext>
                </a:extLst>
              </a:tr>
              <a:tr h="396240">
                <a:tc>
                  <a:txBody>
                    <a:bodyPr/>
                    <a:lstStyle/>
                    <a:p>
                      <a:r>
                        <a:rPr lang="en-GB" sz="900" b="1" i="0">
                          <a:solidFill>
                            <a:schemeClr val="tx1"/>
                          </a:solidFill>
                          <a:latin typeface="+mn-lt"/>
                          <a:cs typeface="Arial"/>
                        </a:rPr>
                        <a:t>NHS Trusts, ICBs, ALBs (non CNI holding) and CSUs</a:t>
                      </a:r>
                    </a:p>
                  </a:txBody>
                  <a:tcPr/>
                </a:tc>
                <a:tc>
                  <a:txBody>
                    <a:bodyPr/>
                    <a:lstStyle/>
                    <a:p>
                      <a:pPr lvl="0">
                        <a:buNone/>
                      </a:pPr>
                      <a:r>
                        <a:rPr lang="en-US" sz="900" b="1" i="0" u="none" strike="noStrike" noProof="0">
                          <a:solidFill>
                            <a:srgbClr val="000000"/>
                          </a:solidFill>
                          <a:latin typeface="+mn-lt"/>
                        </a:rPr>
                        <a:t>D1.a Response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a:solidFill>
                            <a:srgbClr val="000000"/>
                          </a:solidFill>
                          <a:effectLst/>
                          <a:latin typeface="+mn-lt"/>
                        </a:rPr>
                        <a:t>You have an up-to-date incident response plan that is grounded in a thorough risk assessment that takes account of information, systems and networks supporting the operation of your essential function(s) and covers a range of incident scenarios.</a:t>
                      </a:r>
                      <a:r>
                        <a:rPr lang="en-GB" sz="900" b="0" i="0">
                          <a:solidFill>
                            <a:srgbClr val="000000"/>
                          </a:solidFill>
                          <a:effectLst/>
                          <a:latin typeface="+mn-lt"/>
                        </a:rPr>
                        <a:t>​​</a:t>
                      </a:r>
                    </a:p>
                    <a:p>
                      <a:pPr lvl="0">
                        <a:buNone/>
                      </a:pPr>
                      <a:endParaRPr lang="en-US" sz="900" b="0" i="0" u="none" strike="noStrike" noProof="0">
                        <a:solidFill>
                          <a:srgbClr val="000000"/>
                        </a:solidFill>
                        <a:latin typeface="+mn-lt"/>
                      </a:endParaRPr>
                    </a:p>
                  </a:txBody>
                  <a:tcPr/>
                </a:tc>
                <a:extLst>
                  <a:ext uri="{0D108BD9-81ED-4DB2-BD59-A6C34878D82A}">
                    <a16:rowId xmlns:a16="http://schemas.microsoft.com/office/drawing/2014/main" val="3349568102"/>
                  </a:ext>
                </a:extLst>
              </a:tr>
              <a:tr h="396240">
                <a:tc>
                  <a:txBody>
                    <a:bodyPr/>
                    <a:lstStyle/>
                    <a:p>
                      <a:r>
                        <a:rPr lang="en-GB" sz="900" b="1" i="0">
                          <a:solidFill>
                            <a:schemeClr val="tx1"/>
                          </a:solidFill>
                          <a:latin typeface="+mn-lt"/>
                          <a:cs typeface="Arial"/>
                        </a:rPr>
                        <a:t>CNI operators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u="none" strike="noStrike" noProof="0">
                          <a:solidFill>
                            <a:srgbClr val="000000"/>
                          </a:solidFill>
                          <a:latin typeface="+mn-lt"/>
                        </a:rPr>
                        <a:t>A2.a Risk management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effectLst/>
                          <a:latin typeface="+mn-lt"/>
                        </a:rPr>
                        <a:t>Your organisation has effective internal processes for managing risks to the security, resilience  and governance of information, systems and networks related to the operation of your essential function(s) and communicating associated activities. This includes a process for data protection impact assessments (DPIAs).​</a:t>
                      </a:r>
                      <a:endParaRPr lang="en-US" sz="900" b="0" i="0">
                        <a:solidFill>
                          <a:srgbClr val="000000"/>
                        </a:solidFill>
                        <a:effectLst/>
                        <a:latin typeface="+mn-lt"/>
                      </a:endParaRPr>
                    </a:p>
                    <a:p>
                      <a:pPr lvl="0">
                        <a:buNone/>
                      </a:pPr>
                      <a:endParaRPr lang="en-US" sz="900" b="0" i="0" u="none" strike="noStrike" noProof="0">
                        <a:solidFill>
                          <a:srgbClr val="000000"/>
                        </a:solidFill>
                        <a:latin typeface="+mn-lt"/>
                      </a:endParaRPr>
                    </a:p>
                  </a:txBody>
                  <a:tcPr/>
                </a:tc>
                <a:extLst>
                  <a:ext uri="{0D108BD9-81ED-4DB2-BD59-A6C34878D82A}">
                    <a16:rowId xmlns:a16="http://schemas.microsoft.com/office/drawing/2014/main" val="3081869008"/>
                  </a:ext>
                </a:extLst>
              </a:tr>
            </a:tbl>
          </a:graphicData>
        </a:graphic>
      </p:graphicFrame>
    </p:spTree>
    <p:extLst>
      <p:ext uri="{BB962C8B-B14F-4D97-AF65-F5344CB8AC3E}">
        <p14:creationId xmlns:p14="http://schemas.microsoft.com/office/powerpoint/2010/main" val="154910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F5C24-5435-8582-1D76-6EABD0A5F07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CE8F734-29F3-B44E-C782-D51EB5AA3906}"/>
              </a:ext>
            </a:extLst>
          </p:cNvPr>
          <p:cNvSpPr/>
          <p:nvPr/>
        </p:nvSpPr>
        <p:spPr>
          <a:xfrm>
            <a:off x="6021859" y="1293341"/>
            <a:ext cx="131806" cy="4621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
        <p:nvSpPr>
          <p:cNvPr id="3" name="Title 2">
            <a:extLst>
              <a:ext uri="{FF2B5EF4-FFF2-40B4-BE49-F238E27FC236}">
                <a16:creationId xmlns:a16="http://schemas.microsoft.com/office/drawing/2014/main" id="{D6D019B2-9532-0F48-1EBF-AD39CB627825}"/>
              </a:ext>
            </a:extLst>
          </p:cNvPr>
          <p:cNvSpPr>
            <a:spLocks noGrp="1"/>
          </p:cNvSpPr>
          <p:nvPr>
            <p:ph type="title"/>
          </p:nvPr>
        </p:nvSpPr>
        <p:spPr>
          <a:xfrm>
            <a:off x="304800" y="206840"/>
            <a:ext cx="11055015" cy="705372"/>
          </a:xfrm>
        </p:spPr>
        <p:txBody>
          <a:bodyPr/>
          <a:lstStyle/>
          <a:p>
            <a:r>
              <a:rPr lang="en-GB" sz="3600">
                <a:solidFill>
                  <a:srgbClr val="00338D"/>
                </a:solidFill>
                <a:latin typeface="+mn-lt"/>
                <a:ea typeface="Calibri" panose="020F0502020204030204" pitchFamily="34" charset="0"/>
                <a:cs typeface="Calibri" panose="020F0502020204030204" pitchFamily="34" charset="0"/>
              </a:rPr>
              <a:t>Appendix B </a:t>
            </a:r>
            <a:br>
              <a:rPr lang="en-GB" sz="3600">
                <a:solidFill>
                  <a:srgbClr val="00338D"/>
                </a:solidFill>
                <a:latin typeface="+mn-lt"/>
                <a:ea typeface="Calibri" panose="020F0502020204030204" pitchFamily="34" charset="0"/>
                <a:cs typeface="Calibri" panose="020F0502020204030204" pitchFamily="34" charset="0"/>
              </a:rPr>
            </a:br>
            <a:br>
              <a:rPr lang="en-GB" sz="1200" b="1">
                <a:solidFill>
                  <a:srgbClr val="FF0000"/>
                </a:solidFill>
                <a:ea typeface="Calibri" panose="020F0502020204030204" pitchFamily="34" charset="0"/>
                <a:cs typeface="Calibri" panose="020F0502020204030204" pitchFamily="34" charset="0"/>
              </a:rPr>
            </a:br>
            <a:endParaRPr lang="en-GB" sz="1200">
              <a:solidFill>
                <a:srgbClr val="FF0000"/>
              </a:solidFill>
              <a:latin typeface="+mn-lt"/>
            </a:endParaRPr>
          </a:p>
        </p:txBody>
      </p:sp>
      <p:graphicFrame>
        <p:nvGraphicFramePr>
          <p:cNvPr id="5" name="Table 4">
            <a:extLst>
              <a:ext uri="{FF2B5EF4-FFF2-40B4-BE49-F238E27FC236}">
                <a16:creationId xmlns:a16="http://schemas.microsoft.com/office/drawing/2014/main" id="{03D57191-DF3E-2836-5449-EF6EC1A205B8}"/>
              </a:ext>
            </a:extLst>
          </p:cNvPr>
          <p:cNvGraphicFramePr>
            <a:graphicFrameLocks noGrp="1"/>
          </p:cNvGraphicFramePr>
          <p:nvPr>
            <p:extLst>
              <p:ext uri="{D42A27DB-BD31-4B8C-83A1-F6EECF244321}">
                <p14:modId xmlns:p14="http://schemas.microsoft.com/office/powerpoint/2010/main" val="4198303244"/>
              </p:ext>
            </p:extLst>
          </p:nvPr>
        </p:nvGraphicFramePr>
        <p:xfrm>
          <a:off x="295973" y="1580905"/>
          <a:ext cx="11451772" cy="4567784"/>
        </p:xfrm>
        <a:graphic>
          <a:graphicData uri="http://schemas.openxmlformats.org/drawingml/2006/table">
            <a:tbl>
              <a:tblPr firstRow="1" bandRow="1">
                <a:tableStyleId>{0E3FDE45-AF77-4B5C-9715-49D594BDF05E}</a:tableStyleId>
              </a:tblPr>
              <a:tblGrid>
                <a:gridCol w="453835">
                  <a:extLst>
                    <a:ext uri="{9D8B030D-6E8A-4147-A177-3AD203B41FA5}">
                      <a16:colId xmlns:a16="http://schemas.microsoft.com/office/drawing/2014/main" val="2507048742"/>
                    </a:ext>
                  </a:extLst>
                </a:gridCol>
                <a:gridCol w="1563624">
                  <a:extLst>
                    <a:ext uri="{9D8B030D-6E8A-4147-A177-3AD203B41FA5}">
                      <a16:colId xmlns:a16="http://schemas.microsoft.com/office/drawing/2014/main" val="2489322014"/>
                    </a:ext>
                  </a:extLst>
                </a:gridCol>
                <a:gridCol w="5449762">
                  <a:extLst>
                    <a:ext uri="{9D8B030D-6E8A-4147-A177-3AD203B41FA5}">
                      <a16:colId xmlns:a16="http://schemas.microsoft.com/office/drawing/2014/main" val="3261753102"/>
                    </a:ext>
                  </a:extLst>
                </a:gridCol>
                <a:gridCol w="1328184">
                  <a:extLst>
                    <a:ext uri="{9D8B030D-6E8A-4147-A177-3AD203B41FA5}">
                      <a16:colId xmlns:a16="http://schemas.microsoft.com/office/drawing/2014/main" val="1516133619"/>
                    </a:ext>
                  </a:extLst>
                </a:gridCol>
                <a:gridCol w="1564912">
                  <a:extLst>
                    <a:ext uri="{9D8B030D-6E8A-4147-A177-3AD203B41FA5}">
                      <a16:colId xmlns:a16="http://schemas.microsoft.com/office/drawing/2014/main" val="3145624653"/>
                    </a:ext>
                  </a:extLst>
                </a:gridCol>
                <a:gridCol w="1091455">
                  <a:extLst>
                    <a:ext uri="{9D8B030D-6E8A-4147-A177-3AD203B41FA5}">
                      <a16:colId xmlns:a16="http://schemas.microsoft.com/office/drawing/2014/main" val="239901899"/>
                    </a:ext>
                  </a:extLst>
                </a:gridCol>
              </a:tblGrid>
              <a:tr h="226626">
                <a:tc gridSpan="3">
                  <a:txBody>
                    <a:bodyPr/>
                    <a:lstStyle/>
                    <a:p>
                      <a:r>
                        <a:rPr lang="en-GB" sz="900">
                          <a:solidFill>
                            <a:schemeClr val="tx1"/>
                          </a:solidFill>
                          <a:latin typeface="Arial"/>
                          <a:cs typeface="Arial"/>
                        </a:rPr>
                        <a:t>Indicate (X) for those outcomes which have been :</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r>
                        <a:rPr lang="en-GB" sz="900">
                          <a:solidFill>
                            <a:schemeClr val="tx1"/>
                          </a:solidFill>
                          <a:latin typeface="Arial"/>
                          <a:cs typeface="Arial"/>
                        </a:rPr>
                        <a:t>Mandated by NHSE to be audited in this reporting period</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Outcomes selected by the client as mandated by NHSE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Any additional outcomes as requested by [client name]</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390691936"/>
                  </a:ext>
                </a:extLst>
              </a:tr>
              <a:tr h="237772">
                <a:tc gridSpan="3">
                  <a:txBody>
                    <a:bodyPr/>
                    <a:lstStyle/>
                    <a:p>
                      <a:r>
                        <a:rPr lang="en-GB" sz="1000" b="0" i="1">
                          <a:solidFill>
                            <a:schemeClr val="tx1"/>
                          </a:solidFill>
                          <a:latin typeface="Arial"/>
                          <a:cs typeface="Arial"/>
                        </a:rPr>
                        <a:t>Place an [x] in the left column to confirm the outcome will be in-scope for independent assessment.</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527010342"/>
                  </a:ext>
                </a:extLst>
              </a:tr>
              <a:tr h="237185">
                <a:tc>
                  <a:txBody>
                    <a:bodyPr/>
                    <a:lstStyle/>
                    <a:p>
                      <a:pPr marL="0" marR="0" indent="0" algn="l" rtl="0" fontAlgn="base">
                        <a:buNone/>
                      </a:pPr>
                      <a:r>
                        <a:rPr lang="en-US" sz="800" b="0">
                          <a:effectLst/>
                          <a:latin typeface="+mn-lt"/>
                        </a:rPr>
                        <a:t>A1.a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Board direction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effective organisational information assurance management led at board level and articulated clearly in corresponding policies.​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660104990"/>
                  </a:ext>
                </a:extLst>
              </a:tr>
              <a:tr h="2371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A1.b ​</a:t>
                      </a:r>
                    </a:p>
                  </a:txBody>
                  <a:tcPr/>
                </a:tc>
                <a:tc>
                  <a:txBody>
                    <a:bodyPr/>
                    <a:lstStyle/>
                    <a:p>
                      <a:pPr marL="0" marR="0" indent="0" algn="l" rtl="0" fontAlgn="base">
                        <a:buNone/>
                      </a:pPr>
                      <a:r>
                        <a:rPr lang="en-US" sz="800" b="0" i="0">
                          <a:solidFill>
                            <a:srgbClr val="000000"/>
                          </a:solidFill>
                          <a:effectLst/>
                          <a:latin typeface="+mn-lt"/>
                        </a:rPr>
                        <a:t>Roles and responsibilities​</a:t>
                      </a:r>
                    </a:p>
                  </a:txBody>
                  <a:tcPr/>
                </a:tc>
                <a:tc>
                  <a:txBody>
                    <a:bodyPr/>
                    <a:lstStyle/>
                    <a:p>
                      <a:pPr marL="0" marR="0" indent="0" algn="l" rtl="0" fontAlgn="base">
                        <a:buNone/>
                      </a:pPr>
                      <a:r>
                        <a:rPr lang="en-US" sz="800" b="0" i="0">
                          <a:solidFill>
                            <a:srgbClr val="000000"/>
                          </a:solidFill>
                          <a:effectLst/>
                          <a:latin typeface="+mn-lt"/>
                        </a:rPr>
                        <a:t>Your organisation has established roles and responsibilities for the security and governance of information, systems and networks at all levels, with clear and well-understood channels for communicating and escalating risks. ​</a:t>
                      </a: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401754668"/>
                  </a:ext>
                </a:extLst>
              </a:tr>
              <a:tr h="237185">
                <a:tc>
                  <a:txBody>
                    <a:bodyPr/>
                    <a:lstStyle/>
                    <a:p>
                      <a:pPr marL="0" marR="0" indent="0" algn="l" rtl="0" fontAlgn="base">
                        <a:buNone/>
                      </a:pPr>
                      <a:r>
                        <a:rPr lang="en-US" sz="800" b="0">
                          <a:effectLst/>
                          <a:latin typeface="+mn-lt"/>
                        </a:rPr>
                        <a:t>A1.c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Decision-making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senior-level accountability for the security and governance of information, systems and networks, and delegate decision-making authority appropriately and effectively. Risks to information, systems and networks related to the operation of your essential function(s) are considered in the context of other </a:t>
                      </a:r>
                      <a:r>
                        <a:rPr lang="en-US" sz="800" b="0" err="1">
                          <a:effectLst/>
                          <a:latin typeface="+mn-lt"/>
                        </a:rPr>
                        <a:t>organisational</a:t>
                      </a:r>
                      <a:r>
                        <a:rPr lang="en-US" sz="800" b="0">
                          <a:effectLst/>
                          <a:latin typeface="+mn-lt"/>
                        </a:rPr>
                        <a:t> risks.​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412603463"/>
                  </a:ext>
                </a:extLst>
              </a:tr>
              <a:tr h="237185">
                <a:tc>
                  <a:txBody>
                    <a:bodyPr/>
                    <a:lstStyle/>
                    <a:p>
                      <a:pPr marL="0" marR="0" indent="0" algn="l" rtl="0" fontAlgn="base">
                        <a:buNone/>
                      </a:pPr>
                      <a:r>
                        <a:rPr lang="en-US" sz="800" b="0">
                          <a:effectLst/>
                          <a:latin typeface="+mn-lt"/>
                        </a:rPr>
                        <a:t>A2.a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Risk management process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Your organisation has effective internal processes for managing risks to the security, resilience  and governance of information, systems and networks related to the operation of your essential function(s) and communicating associated activities. This includes a process for data protection impact assessments (DPIAs).​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934148748"/>
                  </a:ext>
                </a:extLst>
              </a:tr>
              <a:tr h="237185">
                <a:tc>
                  <a:txBody>
                    <a:bodyPr/>
                    <a:lstStyle/>
                    <a:p>
                      <a:pPr marL="0" marR="0" indent="0" algn="l" rtl="0" fontAlgn="base">
                        <a:buNone/>
                      </a:pPr>
                      <a:r>
                        <a:rPr lang="en-US" sz="800" b="0">
                          <a:effectLst/>
                          <a:latin typeface="+mn-lt"/>
                        </a:rPr>
                        <a:t>A2.b​</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Understanding threat​</a:t>
                      </a:r>
                      <a:br>
                        <a:rPr lang="en-US" sz="800" b="0">
                          <a:effectLst/>
                          <a:latin typeface="+mn-lt"/>
                        </a:rPr>
                      </a:br>
                      <a:r>
                        <a:rPr lang="en-US" sz="800" b="0">
                          <a:effectLst/>
                          <a:latin typeface="+mn-lt"/>
                        </a:rPr>
                        <a: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understand the capabilities, methods and techniques of threat actors and what information, systems and networks they may compromise to adversely impact your essential function(s).​</a:t>
                      </a:r>
                      <a:br>
                        <a:rPr lang="en-US" sz="800" b="0">
                          <a:effectLst/>
                          <a:latin typeface="+mn-lt"/>
                        </a:rPr>
                      </a:br>
                      <a:r>
                        <a:rPr lang="en-US" sz="800" b="0">
                          <a:effectLst/>
                          <a:latin typeface="+mn-lt"/>
                        </a:rPr>
                        <a:t>This information is used to inform security and resilience risk management decisions, adjusting, enhancing or adding security measures to better defend against threats.​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4063208559"/>
                  </a:ext>
                </a:extLst>
              </a:tr>
              <a:tr h="363652">
                <a:tc>
                  <a:txBody>
                    <a:bodyPr/>
                    <a:lstStyle/>
                    <a:p>
                      <a:pPr marL="0" marR="0" indent="0" algn="l" rtl="0" fontAlgn="base">
                        <a:buNone/>
                      </a:pPr>
                      <a:r>
                        <a:rPr lang="en-US" sz="800" b="0">
                          <a:effectLst/>
                          <a:latin typeface="+mn-lt"/>
                        </a:rPr>
                        <a:t>A2.c​</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Assurance​</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gained confidence in the effectiveness of your technology, people and processes relevant to the security and governance of information, systems and networks supporting your essential function(s). ​</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4250428230"/>
                  </a:ext>
                </a:extLst>
              </a:tr>
              <a:tr h="3636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A3.a ​</a:t>
                      </a:r>
                    </a:p>
                  </a:txBody>
                  <a:tcPr/>
                </a:tc>
                <a:tc>
                  <a:txBody>
                    <a:bodyPr/>
                    <a:lstStyle/>
                    <a:p>
                      <a:pPr marL="0" marR="0" indent="0" algn="l" rtl="0" fontAlgn="base">
                        <a:buNone/>
                      </a:pPr>
                      <a:r>
                        <a:rPr lang="en-US" sz="800" b="0" i="0">
                          <a:solidFill>
                            <a:srgbClr val="000000"/>
                          </a:solidFill>
                          <a:effectLst/>
                          <a:latin typeface="+mn-lt"/>
                        </a:rPr>
                        <a:t>Asset management​</a:t>
                      </a:r>
                    </a:p>
                  </a:txBody>
                  <a:tcPr/>
                </a:tc>
                <a:tc>
                  <a:txBody>
                    <a:bodyPr/>
                    <a:lstStyle/>
                    <a:p>
                      <a:pPr marL="0" marR="0" indent="0" algn="l" rtl="0" fontAlgn="base">
                        <a:buNone/>
                      </a:pPr>
                      <a:r>
                        <a:rPr lang="en-US" sz="800" b="0" i="0">
                          <a:solidFill>
                            <a:srgbClr val="000000"/>
                          </a:solidFill>
                          <a:effectLst/>
                          <a:latin typeface="+mn-lt"/>
                        </a:rPr>
                        <a:t>Everything required to deliver, maintain or support information, systems and networks necessary for the operation of essential functions is determined and understood. This includes data, people and systems, as well as any supporting infrastructure (such as power or cooling).​</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472130903"/>
                  </a:ext>
                </a:extLst>
              </a:tr>
              <a:tr h="363652">
                <a:tc>
                  <a:txBody>
                    <a:bodyPr/>
                    <a:lstStyle/>
                    <a:p>
                      <a:pPr marL="0" marR="0" indent="0" algn="l" rtl="0" fontAlgn="base">
                        <a:buNone/>
                      </a:pPr>
                      <a:r>
                        <a:rPr lang="en-US" sz="800" b="0">
                          <a:effectLst/>
                          <a:latin typeface="+mn-lt"/>
                        </a:rPr>
                        <a:t>A4.a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Supply chain​</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understand and effectively manage the security and information governance risks associated with suppliers supporting the operation of your essential function(s).​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536783633"/>
                  </a:ext>
                </a:extLst>
              </a:tr>
              <a:tr h="237772">
                <a:tc>
                  <a:txBody>
                    <a:bodyPr/>
                    <a:lstStyle/>
                    <a:p>
                      <a:pPr marL="0" marR="0" indent="0" algn="l" rtl="0" fontAlgn="base">
                        <a:buNone/>
                      </a:pPr>
                      <a:r>
                        <a:rPr lang="en-US" sz="800" b="0">
                          <a:effectLst/>
                          <a:latin typeface="+mn-lt"/>
                        </a:rPr>
                        <a:t>A4.b​</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Secure software development and support​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actively </a:t>
                      </a:r>
                      <a:r>
                        <a:rPr lang="en-US" sz="800" b="0" err="1">
                          <a:effectLst/>
                          <a:latin typeface="+mn-lt"/>
                        </a:rPr>
                        <a:t>maximise</a:t>
                      </a:r>
                      <a:r>
                        <a:rPr lang="en-US" sz="800" b="0">
                          <a:effectLst/>
                          <a:latin typeface="+mn-lt"/>
                        </a:rPr>
                        <a:t> the use of secure and supported software, whether developed internally or sourced externally, within systems and networks supporting the operation of your essential function(s).​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u="none" strike="noStrike" noProof="0">
                        <a:latin typeface="+mn-lt"/>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u="none" strike="noStrike" noProof="0">
                        <a:latin typeface="+mn-lt"/>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u="none" strike="noStrike" noProof="0">
                        <a:latin typeface="+mn-lt"/>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311627859"/>
                  </a:ext>
                </a:extLst>
              </a:tr>
            </a:tbl>
          </a:graphicData>
        </a:graphic>
      </p:graphicFrame>
      <p:sp>
        <p:nvSpPr>
          <p:cNvPr id="6" name="TextBox 5">
            <a:extLst>
              <a:ext uri="{FF2B5EF4-FFF2-40B4-BE49-F238E27FC236}">
                <a16:creationId xmlns:a16="http://schemas.microsoft.com/office/drawing/2014/main" id="{7104CBC6-8BC8-3997-C689-703C53470997}"/>
              </a:ext>
            </a:extLst>
          </p:cNvPr>
          <p:cNvSpPr txBox="1"/>
          <p:nvPr/>
        </p:nvSpPr>
        <p:spPr>
          <a:xfrm>
            <a:off x="304800" y="757470"/>
            <a:ext cx="11364686" cy="823435"/>
          </a:xfrm>
          <a:prstGeom prst="rect">
            <a:avLst/>
          </a:prstGeom>
        </p:spPr>
        <p:txBody>
          <a:bodyPr vert="horz" wrap="square" lIns="0" tIns="0" rIns="0" bIns="0" rtlCol="0" anchor="t" anchorCtr="0">
            <a:noAutofit/>
          </a:bodyPr>
          <a:lstStyle/>
          <a:p>
            <a:pPr>
              <a:spcAft>
                <a:spcPts val="600"/>
              </a:spcAft>
            </a:pPr>
            <a:r>
              <a:rPr lang="en-GB" sz="1000">
                <a:latin typeface="Arial"/>
                <a:cs typeface="Arial"/>
              </a:rPr>
              <a:t>All outcomes of the CAF-Aligned DSPT have been included in pages 6-9. The outcomes as mandated to be audited in this reporting period by NHSE applicable to </a:t>
            </a:r>
            <a:r>
              <a:rPr lang="en-GB" sz="1000">
                <a:solidFill>
                  <a:srgbClr val="FF0000"/>
                </a:solidFill>
                <a:highlight>
                  <a:srgbClr val="FFFF00"/>
                </a:highlight>
                <a:latin typeface="Arial"/>
                <a:cs typeface="Arial"/>
              </a:rPr>
              <a:t>[CLIENT NAME]</a:t>
            </a:r>
            <a:r>
              <a:rPr lang="en-GB" sz="1000">
                <a:solidFill>
                  <a:srgbClr val="FF0000"/>
                </a:solidFill>
                <a:latin typeface="Arial"/>
                <a:cs typeface="Arial"/>
              </a:rPr>
              <a:t> </a:t>
            </a:r>
            <a:r>
              <a:rPr lang="en-GB" sz="1000">
                <a:latin typeface="Arial"/>
                <a:cs typeface="Arial"/>
              </a:rPr>
              <a:t>organisation type are indicated below and those outcomes selected by [CLIENT NAME] as mandated by NHSE and any additional outcomes to be included in scope for the audit are indicated also below. </a:t>
            </a:r>
          </a:p>
          <a:p>
            <a:pPr>
              <a:spcAft>
                <a:spcPts val="600"/>
              </a:spcAft>
            </a:pPr>
            <a:r>
              <a:rPr lang="en-GB" sz="1000">
                <a:latin typeface="Arial"/>
                <a:cs typeface="Arial"/>
              </a:rPr>
              <a:t>The outcomes selected by [client name] need to be approved by the board of or person with delegated responsibility. To ensure the selected outcomes reflect areas of concern that warrant additional assurance over the controls in place. </a:t>
            </a:r>
          </a:p>
        </p:txBody>
      </p:sp>
    </p:spTree>
    <p:extLst>
      <p:ext uri="{BB962C8B-B14F-4D97-AF65-F5344CB8AC3E}">
        <p14:creationId xmlns:p14="http://schemas.microsoft.com/office/powerpoint/2010/main" val="424807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79B97E2-ED38-1E1E-044B-8E4CFE8295B1}"/>
              </a:ext>
            </a:extLst>
          </p:cNvPr>
          <p:cNvGraphicFramePr>
            <a:graphicFrameLocks noGrp="1"/>
          </p:cNvGraphicFramePr>
          <p:nvPr>
            <p:extLst>
              <p:ext uri="{D42A27DB-BD31-4B8C-83A1-F6EECF244321}">
                <p14:modId xmlns:p14="http://schemas.microsoft.com/office/powerpoint/2010/main" val="2691531634"/>
              </p:ext>
            </p:extLst>
          </p:nvPr>
        </p:nvGraphicFramePr>
        <p:xfrm>
          <a:off x="350837" y="172729"/>
          <a:ext cx="11646087" cy="6112236"/>
        </p:xfrm>
        <a:graphic>
          <a:graphicData uri="http://schemas.openxmlformats.org/drawingml/2006/table">
            <a:tbl>
              <a:tblPr firstRow="1" bandRow="1">
                <a:tableStyleId>{0E3FDE45-AF77-4B5C-9715-49D594BDF05E}</a:tableStyleId>
              </a:tblPr>
              <a:tblGrid>
                <a:gridCol w="461535">
                  <a:extLst>
                    <a:ext uri="{9D8B030D-6E8A-4147-A177-3AD203B41FA5}">
                      <a16:colId xmlns:a16="http://schemas.microsoft.com/office/drawing/2014/main" val="2507048742"/>
                    </a:ext>
                  </a:extLst>
                </a:gridCol>
                <a:gridCol w="1879600">
                  <a:extLst>
                    <a:ext uri="{9D8B030D-6E8A-4147-A177-3AD203B41FA5}">
                      <a16:colId xmlns:a16="http://schemas.microsoft.com/office/drawing/2014/main" val="2489322014"/>
                    </a:ext>
                  </a:extLst>
                </a:gridCol>
                <a:gridCol w="5455330">
                  <a:extLst>
                    <a:ext uri="{9D8B030D-6E8A-4147-A177-3AD203B41FA5}">
                      <a16:colId xmlns:a16="http://schemas.microsoft.com/office/drawing/2014/main" val="3261753102"/>
                    </a:ext>
                  </a:extLst>
                </a:gridCol>
                <a:gridCol w="1417319">
                  <a:extLst>
                    <a:ext uri="{9D8B030D-6E8A-4147-A177-3AD203B41FA5}">
                      <a16:colId xmlns:a16="http://schemas.microsoft.com/office/drawing/2014/main" val="1516133619"/>
                    </a:ext>
                  </a:extLst>
                </a:gridCol>
                <a:gridCol w="1322329">
                  <a:extLst>
                    <a:ext uri="{9D8B030D-6E8A-4147-A177-3AD203B41FA5}">
                      <a16:colId xmlns:a16="http://schemas.microsoft.com/office/drawing/2014/main" val="3145624653"/>
                    </a:ext>
                  </a:extLst>
                </a:gridCol>
                <a:gridCol w="1109974">
                  <a:extLst>
                    <a:ext uri="{9D8B030D-6E8A-4147-A177-3AD203B41FA5}">
                      <a16:colId xmlns:a16="http://schemas.microsoft.com/office/drawing/2014/main" val="239901899"/>
                    </a:ext>
                  </a:extLst>
                </a:gridCol>
              </a:tblGrid>
              <a:tr h="226626">
                <a:tc gridSpan="3">
                  <a:txBody>
                    <a:bodyPr/>
                    <a:lstStyle/>
                    <a:p>
                      <a:r>
                        <a:rPr lang="en-GB" sz="900">
                          <a:solidFill>
                            <a:schemeClr val="tx1"/>
                          </a:solidFill>
                          <a:latin typeface="Arial"/>
                          <a:cs typeface="Arial"/>
                        </a:rPr>
                        <a:t>Indicate (X) for those outcomes which have been :</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r>
                        <a:rPr lang="en-GB" sz="900">
                          <a:solidFill>
                            <a:schemeClr val="tx1"/>
                          </a:solidFill>
                          <a:latin typeface="Arial"/>
                          <a:cs typeface="Arial"/>
                        </a:rPr>
                        <a:t>Mandated by NHSE to be audited in this reporting period</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Outcomes selected by the client as mandated by NHSE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Any additional outcomes as requested by [client name]</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390691936"/>
                  </a:ext>
                </a:extLst>
              </a:tr>
              <a:tr h="237772">
                <a:tc gridSpan="3">
                  <a:txBody>
                    <a:bodyPr/>
                    <a:lstStyle/>
                    <a:p>
                      <a:r>
                        <a:rPr lang="en-GB" sz="1000" b="0" i="1">
                          <a:solidFill>
                            <a:schemeClr val="tx1"/>
                          </a:solidFill>
                          <a:latin typeface="Arial"/>
                          <a:cs typeface="Arial"/>
                        </a:rPr>
                        <a:t>Place an [x] in the left column to confirm the outcome will be in-scope for independent assessment.</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527010342"/>
                  </a:ext>
                </a:extLst>
              </a:tr>
              <a:tr h="237772">
                <a:tc>
                  <a:txBody>
                    <a:bodyPr/>
                    <a:lstStyle/>
                    <a:p>
                      <a:pPr marL="0" marR="0" indent="0" algn="l" rtl="0" fontAlgn="base">
                        <a:buNone/>
                      </a:pPr>
                      <a:r>
                        <a:rPr lang="en-US" sz="800" b="0">
                          <a:effectLst/>
                          <a:latin typeface="+mn-lt"/>
                        </a:rPr>
                        <a:t>B1.a​</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Policy, process and procedure development​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developed and continue to improve a set of information assurance and resilience policies, processes and procedures that manage and mitigate the risk of adverse impact to your essential function(s).​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211844718"/>
                  </a:ext>
                </a:extLst>
              </a:tr>
              <a:tr h="363652">
                <a:tc>
                  <a:txBody>
                    <a:bodyPr/>
                    <a:lstStyle/>
                    <a:p>
                      <a:pPr marL="0" marR="0" indent="0" algn="l" rtl="0" fontAlgn="base">
                        <a:buNone/>
                      </a:pPr>
                      <a:r>
                        <a:rPr lang="en-US" sz="800" b="0">
                          <a:effectLst/>
                          <a:latin typeface="+mn-lt"/>
                        </a:rPr>
                        <a:t>B1.b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Policy, process and procedure implementation​</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successfully implemented your information assurance policies, processes and procedures and can demonstrate the benefits achieved.​</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tc>
                  <a:txBody>
                    <a:bodyPr/>
                    <a:lstStyle/>
                    <a:p>
                      <a:pPr algn="ctr"/>
                      <a:endParaRPr lang="en-GB" sz="900" i="0">
                        <a:solidFill>
                          <a:schemeClr val="tx1"/>
                        </a:solidFill>
                        <a:latin typeface="Arial"/>
                        <a:cs typeface="Arial"/>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i="0">
                        <a:solidFill>
                          <a:schemeClr val="tx1"/>
                        </a:solidFill>
                        <a:latin typeface="Arial"/>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160479288"/>
                  </a:ext>
                </a:extLst>
              </a:tr>
              <a:tr h="237772">
                <a:tc>
                  <a:txBody>
                    <a:bodyPr/>
                    <a:lstStyle/>
                    <a:p>
                      <a:pPr marL="0" marR="0" indent="0" algn="l" rtl="0" fontAlgn="base">
                        <a:buNone/>
                      </a:pPr>
                      <a:r>
                        <a:rPr lang="en-US" sz="800" b="0">
                          <a:effectLst/>
                          <a:latin typeface="+mn-lt"/>
                        </a:rPr>
                        <a:t>B2.a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Identity verification, authentication and </a:t>
                      </a:r>
                      <a:r>
                        <a:rPr lang="en-US" sz="800" b="0" err="1">
                          <a:effectLst/>
                          <a:latin typeface="+mn-lt"/>
                        </a:rPr>
                        <a:t>authorisation</a:t>
                      </a:r>
                      <a:r>
                        <a:rPr lang="en-US" sz="800" b="0">
                          <a:effectLst/>
                          <a:latin typeface="+mn-lt"/>
                        </a:rPr>
                        <a: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robustly verify, authenticate and </a:t>
                      </a:r>
                      <a:r>
                        <a:rPr lang="en-US" sz="800" b="0" err="1">
                          <a:effectLst/>
                          <a:latin typeface="+mn-lt"/>
                        </a:rPr>
                        <a:t>authorise</a:t>
                      </a:r>
                      <a:r>
                        <a:rPr lang="en-US" sz="800" b="0">
                          <a:effectLst/>
                          <a:latin typeface="+mn-lt"/>
                        </a:rPr>
                        <a:t> access to the information, systems and networks supporting your essential function(s).​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i="0">
                        <a:solidFill>
                          <a:schemeClr val="tx1"/>
                        </a:solidFill>
                        <a:latin typeface="+mn-lt"/>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i="0">
                        <a:solidFill>
                          <a:schemeClr val="tx1"/>
                        </a:solidFill>
                        <a:latin typeface="+mn-lt"/>
                        <a:cs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i="0">
                        <a:solidFill>
                          <a:schemeClr val="tx1"/>
                        </a:solidFill>
                        <a:latin typeface="+mn-lt"/>
                        <a:cs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043061524"/>
                  </a:ext>
                </a:extLst>
              </a:tr>
              <a:tr h="237772">
                <a:tc>
                  <a:txBody>
                    <a:bodyPr/>
                    <a:lstStyle/>
                    <a:p>
                      <a:pPr marL="0" marR="0" indent="0" algn="l" rtl="0" fontAlgn="base">
                        <a:buNone/>
                      </a:pPr>
                      <a:r>
                        <a:rPr lang="en-US" sz="800" b="0">
                          <a:effectLst/>
                          <a:latin typeface="+mn-lt"/>
                        </a:rPr>
                        <a:t>B2.b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Device management​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fully know and have trust in the devices that are used to access your information, systems and networks that support your essential function(s).​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67629337"/>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B2.c​</a:t>
                      </a:r>
                    </a:p>
                  </a:txBody>
                  <a:tcPr/>
                </a:tc>
                <a:tc>
                  <a:txBody>
                    <a:bodyPr/>
                    <a:lstStyle/>
                    <a:p>
                      <a:pPr marL="0" marR="0" indent="0" algn="l" rtl="0" fontAlgn="base">
                        <a:buNone/>
                      </a:pPr>
                      <a:r>
                        <a:rPr lang="en-US" sz="800" b="0" i="0">
                          <a:solidFill>
                            <a:srgbClr val="000000"/>
                          </a:solidFill>
                          <a:effectLst/>
                          <a:latin typeface="+mn-lt"/>
                        </a:rPr>
                        <a:t>Privileged user management​</a:t>
                      </a:r>
                    </a:p>
                  </a:txBody>
                  <a:tcPr/>
                </a:tc>
                <a:tc>
                  <a:txBody>
                    <a:bodyPr/>
                    <a:lstStyle/>
                    <a:p>
                      <a:pPr marL="0" marR="0" indent="0" algn="l" rtl="0" fontAlgn="base">
                        <a:buNone/>
                      </a:pPr>
                      <a:r>
                        <a:rPr lang="en-US" sz="800" b="0" i="0">
                          <a:solidFill>
                            <a:srgbClr val="000000"/>
                          </a:solidFill>
                          <a:effectLst/>
                          <a:latin typeface="+mn-lt"/>
                        </a:rPr>
                        <a:t>You closely manage privileged user access to network and information systems supporting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730613759"/>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B2.d​</a:t>
                      </a:r>
                    </a:p>
                  </a:txBody>
                  <a:tcPr/>
                </a:tc>
                <a:tc>
                  <a:txBody>
                    <a:bodyPr/>
                    <a:lstStyle/>
                    <a:p>
                      <a:pPr marL="0" marR="0" indent="0" algn="l" rtl="0" fontAlgn="base">
                        <a:buNone/>
                      </a:pPr>
                      <a:r>
                        <a:rPr lang="en-US" sz="800" b="0" i="0">
                          <a:solidFill>
                            <a:srgbClr val="000000"/>
                          </a:solidFill>
                          <a:effectLst/>
                          <a:latin typeface="+mn-lt"/>
                        </a:rPr>
                        <a:t>Identity and access management (IdAM)​</a:t>
                      </a:r>
                    </a:p>
                  </a:txBody>
                  <a:tcPr/>
                </a:tc>
                <a:tc>
                  <a:txBody>
                    <a:bodyPr/>
                    <a:lstStyle/>
                    <a:p>
                      <a:pPr marL="0" marR="0" indent="0" algn="l" rtl="0" fontAlgn="base">
                        <a:buNone/>
                      </a:pPr>
                      <a:r>
                        <a:rPr lang="en-US" sz="800" b="0" i="0">
                          <a:solidFill>
                            <a:srgbClr val="000000"/>
                          </a:solidFill>
                          <a:effectLst/>
                          <a:latin typeface="+mn-lt"/>
                        </a:rPr>
                        <a:t>You closely manage and maintain identity and access control for users, devices and systems accessing network and information systems supporting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446976379"/>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B3.a ​</a:t>
                      </a:r>
                    </a:p>
                  </a:txBody>
                  <a:tcPr/>
                </a:tc>
                <a:tc>
                  <a:txBody>
                    <a:bodyPr/>
                    <a:lstStyle/>
                    <a:p>
                      <a:pPr marL="0" marR="0" indent="0" algn="l" rtl="0" fontAlgn="base">
                        <a:buNone/>
                      </a:pPr>
                      <a:r>
                        <a:rPr lang="en-US" sz="800" b="0" i="0">
                          <a:solidFill>
                            <a:srgbClr val="000000"/>
                          </a:solidFill>
                          <a:effectLst/>
                          <a:latin typeface="+mn-lt"/>
                        </a:rPr>
                        <a:t>Understanding data​</a:t>
                      </a:r>
                    </a:p>
                  </a:txBody>
                  <a:tcPr/>
                </a:tc>
                <a:tc>
                  <a:txBody>
                    <a:bodyPr/>
                    <a:lstStyle/>
                    <a:p>
                      <a:pPr marL="0" marR="0" indent="0" algn="l" rtl="0" fontAlgn="base">
                        <a:buNone/>
                      </a:pPr>
                      <a:r>
                        <a:rPr lang="en-US" sz="800" b="0" i="0">
                          <a:solidFill>
                            <a:srgbClr val="000000"/>
                          </a:solidFill>
                          <a:effectLst/>
                          <a:latin typeface="+mn-lt"/>
                        </a:rPr>
                        <a:t>You have a good understanding of data important to the operation of  your essential function(s), where it is stored, where it travels and how unavailability or </a:t>
                      </a:r>
                      <a:r>
                        <a:rPr lang="en-US" sz="800" b="0" i="0" err="1">
                          <a:solidFill>
                            <a:srgbClr val="000000"/>
                          </a:solidFill>
                          <a:effectLst/>
                          <a:latin typeface="+mn-lt"/>
                        </a:rPr>
                        <a:t>unauthorised</a:t>
                      </a:r>
                      <a:r>
                        <a:rPr lang="en-US" sz="800" b="0" i="0">
                          <a:solidFill>
                            <a:srgbClr val="000000"/>
                          </a:solidFill>
                          <a:effectLst/>
                          <a:latin typeface="+mn-lt"/>
                        </a:rPr>
                        <a:t> access, uncontrolled release, modification or deletion would adversely impact the essential function(s). This also applies to third parties storing or accessing data important to the operation of your essential function(s). ​</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531742166"/>
                  </a:ext>
                </a:extLst>
              </a:tr>
              <a:tr h="237772">
                <a:tc>
                  <a:txBody>
                    <a:bodyPr/>
                    <a:lstStyle/>
                    <a:p>
                      <a:pPr marL="0" marR="0" indent="0" algn="l" rtl="0" fontAlgn="base">
                        <a:buNone/>
                      </a:pPr>
                      <a:r>
                        <a:rPr lang="en-US" sz="800" b="0">
                          <a:effectLst/>
                          <a:latin typeface="+mn-lt"/>
                        </a:rPr>
                        <a:t>B3.b ​</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Data in transit​</a:t>
                      </a:r>
                      <a:endParaRPr lang="en-US" sz="800" b="0" i="0">
                        <a:solidFill>
                          <a:srgbClr val="000000"/>
                        </a:solidFill>
                        <a:effectLst/>
                        <a:latin typeface="+mn-lt"/>
                      </a:endParaRPr>
                    </a:p>
                  </a:txBody>
                  <a:tcPr/>
                </a:tc>
                <a:tc>
                  <a:txBody>
                    <a:bodyPr/>
                    <a:lstStyle/>
                    <a:p>
                      <a:pPr marL="0" marR="0" indent="0" algn="l" rtl="0" fontAlgn="base">
                        <a:buNone/>
                      </a:pPr>
                      <a:r>
                        <a:rPr lang="en-US" sz="800" b="0">
                          <a:effectLst/>
                          <a:latin typeface="+mn-lt"/>
                        </a:rPr>
                        <a:t>You have protected the transit of data important to the operation of your essential function(s). This includes the transfer of data to third parties.</a:t>
                      </a:r>
                      <a:endParaRPr lang="en-US" sz="800" b="0" i="0">
                        <a:solidFill>
                          <a:srgbClr val="000000"/>
                        </a:solidFill>
                        <a:effectLst/>
                        <a:latin typeface="+mn-lt"/>
                      </a:endParaRP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262724243"/>
                  </a:ext>
                </a:extLst>
              </a:tr>
              <a:tr h="237772">
                <a:tc>
                  <a:txBody>
                    <a:bodyPr/>
                    <a:lstStyle/>
                    <a:p>
                      <a:pPr marL="0" marR="0" indent="0" algn="l" rtl="0" fontAlgn="base">
                        <a:buNone/>
                      </a:pPr>
                      <a:r>
                        <a:rPr lang="en-US" sz="800" b="0" i="0">
                          <a:solidFill>
                            <a:srgbClr val="000000"/>
                          </a:solidFill>
                          <a:effectLst/>
                          <a:latin typeface="+mn-lt"/>
                        </a:rPr>
                        <a:t>B3.c​</a:t>
                      </a:r>
                    </a:p>
                  </a:txBody>
                  <a:tcPr/>
                </a:tc>
                <a:tc>
                  <a:txBody>
                    <a:bodyPr/>
                    <a:lstStyle/>
                    <a:p>
                      <a:pPr marL="0" marR="0" indent="0" algn="l" rtl="0" fontAlgn="base">
                        <a:buNone/>
                      </a:pPr>
                      <a:r>
                        <a:rPr lang="en-US" sz="800" b="0" i="0">
                          <a:solidFill>
                            <a:srgbClr val="000000"/>
                          </a:solidFill>
                          <a:effectLst/>
                          <a:latin typeface="+mn-lt"/>
                        </a:rPr>
                        <a:t>Stored data​</a:t>
                      </a:r>
                    </a:p>
                  </a:txBody>
                  <a:tcPr/>
                </a:tc>
                <a:tc>
                  <a:txBody>
                    <a:bodyPr/>
                    <a:lstStyle/>
                    <a:p>
                      <a:pPr marL="0" marR="0" indent="0" algn="l" rtl="0" fontAlgn="base">
                        <a:buNone/>
                      </a:pPr>
                      <a:r>
                        <a:rPr lang="en-US" sz="800" b="0" i="0">
                          <a:solidFill>
                            <a:srgbClr val="000000"/>
                          </a:solidFill>
                          <a:effectLst/>
                          <a:latin typeface="+mn-lt"/>
                        </a:rPr>
                        <a:t>You have protected stored soft and hard copy data important to the operation of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788806365"/>
                  </a:ext>
                </a:extLst>
              </a:tr>
              <a:tr h="237772">
                <a:tc>
                  <a:txBody>
                    <a:bodyPr/>
                    <a:lstStyle/>
                    <a:p>
                      <a:pPr marL="0" marR="0" indent="0" algn="l" rtl="0" fontAlgn="base">
                        <a:buNone/>
                      </a:pPr>
                      <a:r>
                        <a:rPr lang="en-US" sz="800" b="0" i="0">
                          <a:solidFill>
                            <a:srgbClr val="000000"/>
                          </a:solidFill>
                          <a:effectLst/>
                          <a:latin typeface="+mn-lt"/>
                        </a:rPr>
                        <a:t>B3.d ​</a:t>
                      </a:r>
                    </a:p>
                  </a:txBody>
                  <a:tcPr/>
                </a:tc>
                <a:tc>
                  <a:txBody>
                    <a:bodyPr/>
                    <a:lstStyle/>
                    <a:p>
                      <a:pPr marL="0" marR="0" indent="0" algn="l" rtl="0" fontAlgn="base">
                        <a:buNone/>
                      </a:pPr>
                      <a:r>
                        <a:rPr lang="en-US" sz="800" b="0" i="0">
                          <a:solidFill>
                            <a:srgbClr val="000000"/>
                          </a:solidFill>
                          <a:effectLst/>
                          <a:latin typeface="+mn-lt"/>
                        </a:rPr>
                        <a:t>Mobile data​</a:t>
                      </a:r>
                    </a:p>
                  </a:txBody>
                  <a:tcPr/>
                </a:tc>
                <a:tc>
                  <a:txBody>
                    <a:bodyPr/>
                    <a:lstStyle/>
                    <a:p>
                      <a:pPr marL="0" marR="0" indent="0" algn="l" rtl="0" fontAlgn="base">
                        <a:buNone/>
                      </a:pPr>
                      <a:r>
                        <a:rPr lang="en-US" sz="800" b="0" i="0">
                          <a:solidFill>
                            <a:srgbClr val="000000"/>
                          </a:solidFill>
                          <a:effectLst/>
                          <a:latin typeface="+mn-lt"/>
                        </a:rPr>
                        <a:t>You have protected data important to the operation of your essential function(s) on mobile devices (such as smartphones, tablets and laptops).​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730666131"/>
                  </a:ext>
                </a:extLst>
              </a:tr>
              <a:tr h="237772">
                <a:tc>
                  <a:txBody>
                    <a:bodyPr/>
                    <a:lstStyle/>
                    <a:p>
                      <a:pPr marL="0" marR="0" indent="0" algn="l" rtl="0" fontAlgn="base">
                        <a:buNone/>
                      </a:pPr>
                      <a:r>
                        <a:rPr lang="en-US" sz="800" b="0" i="0">
                          <a:solidFill>
                            <a:srgbClr val="000000"/>
                          </a:solidFill>
                          <a:effectLst/>
                          <a:latin typeface="+mn-lt"/>
                        </a:rPr>
                        <a:t>B3.e ​</a:t>
                      </a:r>
                    </a:p>
                  </a:txBody>
                  <a:tcPr/>
                </a:tc>
                <a:tc>
                  <a:txBody>
                    <a:bodyPr/>
                    <a:lstStyle/>
                    <a:p>
                      <a:pPr marL="0" marR="0" indent="0" algn="l" rtl="0" fontAlgn="base">
                        <a:buNone/>
                      </a:pPr>
                      <a:r>
                        <a:rPr lang="en-US" sz="800" b="0" i="0">
                          <a:solidFill>
                            <a:srgbClr val="000000"/>
                          </a:solidFill>
                          <a:effectLst/>
                          <a:latin typeface="+mn-lt"/>
                        </a:rPr>
                        <a:t>Media/equipment </a:t>
                      </a:r>
                      <a:r>
                        <a:rPr lang="en-US" sz="800" b="0" i="0" err="1">
                          <a:solidFill>
                            <a:srgbClr val="000000"/>
                          </a:solidFill>
                          <a:effectLst/>
                          <a:latin typeface="+mn-lt"/>
                        </a:rPr>
                        <a:t>sanitisation</a:t>
                      </a:r>
                      <a:r>
                        <a:rPr lang="en-US" sz="800" b="0" i="0">
                          <a:solidFill>
                            <a:srgbClr val="000000"/>
                          </a:solidFill>
                          <a:effectLst/>
                          <a:latin typeface="+mn-lt"/>
                        </a:rPr>
                        <a:t>​</a:t>
                      </a:r>
                    </a:p>
                  </a:txBody>
                  <a:tcPr/>
                </a:tc>
                <a:tc>
                  <a:txBody>
                    <a:bodyPr/>
                    <a:lstStyle/>
                    <a:p>
                      <a:pPr marL="0" marR="0" indent="0" algn="l" rtl="0" fontAlgn="base">
                        <a:buNone/>
                      </a:pPr>
                      <a:r>
                        <a:rPr lang="en-US" sz="800" b="0" i="0">
                          <a:solidFill>
                            <a:srgbClr val="000000"/>
                          </a:solidFill>
                          <a:effectLst/>
                          <a:latin typeface="+mn-lt"/>
                        </a:rPr>
                        <a:t>Before reuse and/or disposal you appropriately </a:t>
                      </a:r>
                      <a:r>
                        <a:rPr lang="en-US" sz="800" b="0" i="0" err="1">
                          <a:solidFill>
                            <a:srgbClr val="000000"/>
                          </a:solidFill>
                          <a:effectLst/>
                          <a:latin typeface="+mn-lt"/>
                        </a:rPr>
                        <a:t>sanitise</a:t>
                      </a:r>
                      <a:r>
                        <a:rPr lang="en-US" sz="800" b="0" i="0">
                          <a:solidFill>
                            <a:srgbClr val="000000"/>
                          </a:solidFill>
                          <a:effectLst/>
                          <a:latin typeface="+mn-lt"/>
                        </a:rPr>
                        <a:t> devices, equipment and removable media holding data important to the operation of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4093505313"/>
                  </a:ext>
                </a:extLst>
              </a:tr>
              <a:tr h="237772">
                <a:tc>
                  <a:txBody>
                    <a:bodyPr/>
                    <a:lstStyle/>
                    <a:p>
                      <a:pPr marL="0" marR="0" indent="0" algn="l" rtl="0" fontAlgn="base">
                        <a:buNone/>
                      </a:pPr>
                      <a:r>
                        <a:rPr lang="en-US" sz="800" b="0" i="0">
                          <a:solidFill>
                            <a:srgbClr val="000000"/>
                          </a:solidFill>
                          <a:effectLst/>
                          <a:latin typeface="+mn-lt"/>
                        </a:rPr>
                        <a:t>B4.a ​</a:t>
                      </a:r>
                    </a:p>
                  </a:txBody>
                  <a:tcPr/>
                </a:tc>
                <a:tc>
                  <a:txBody>
                    <a:bodyPr/>
                    <a:lstStyle/>
                    <a:p>
                      <a:pPr marL="0" marR="0" indent="0" algn="l" rtl="0" fontAlgn="base">
                        <a:buNone/>
                      </a:pPr>
                      <a:r>
                        <a:rPr lang="en-US" sz="800" b="0" i="0">
                          <a:solidFill>
                            <a:srgbClr val="000000"/>
                          </a:solidFill>
                          <a:effectLst/>
                          <a:latin typeface="+mn-lt"/>
                        </a:rPr>
                        <a:t>Secure by design​</a:t>
                      </a:r>
                    </a:p>
                  </a:txBody>
                  <a:tcPr/>
                </a:tc>
                <a:tc>
                  <a:txBody>
                    <a:bodyPr/>
                    <a:lstStyle/>
                    <a:p>
                      <a:pPr marL="0" marR="0" indent="0" algn="l" rtl="0" fontAlgn="base">
                        <a:buNone/>
                      </a:pPr>
                      <a:r>
                        <a:rPr lang="en-US" sz="800" b="0" i="0">
                          <a:solidFill>
                            <a:srgbClr val="000000"/>
                          </a:solidFill>
                          <a:effectLst/>
                          <a:latin typeface="+mn-lt"/>
                        </a:rPr>
                        <a:t>You design security into network and information systems that support the operation of your essential function(s). You </a:t>
                      </a:r>
                      <a:r>
                        <a:rPr lang="en-US" sz="800" b="0" i="0" err="1">
                          <a:solidFill>
                            <a:srgbClr val="000000"/>
                          </a:solidFill>
                          <a:effectLst/>
                          <a:latin typeface="+mn-lt"/>
                        </a:rPr>
                        <a:t>minimise</a:t>
                      </a:r>
                      <a:r>
                        <a:rPr lang="en-US" sz="800" b="0" i="0">
                          <a:solidFill>
                            <a:srgbClr val="000000"/>
                          </a:solidFill>
                          <a:effectLst/>
                          <a:latin typeface="+mn-lt"/>
                        </a:rPr>
                        <a:t> their attack surface and ensure that the operation of your essential function(s) should not be impacted by the exploitation of any single vulnerability.​</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255624193"/>
                  </a:ext>
                </a:extLst>
              </a:tr>
              <a:tr h="237772">
                <a:tc>
                  <a:txBody>
                    <a:bodyPr/>
                    <a:lstStyle/>
                    <a:p>
                      <a:pPr marL="0" marR="0" indent="0" algn="l" rtl="0" fontAlgn="base">
                        <a:buNone/>
                      </a:pPr>
                      <a:r>
                        <a:rPr lang="en-US" sz="800" b="0" i="0">
                          <a:solidFill>
                            <a:srgbClr val="000000"/>
                          </a:solidFill>
                          <a:effectLst/>
                          <a:latin typeface="+mn-lt"/>
                        </a:rPr>
                        <a:t>B4.b​</a:t>
                      </a:r>
                    </a:p>
                  </a:txBody>
                  <a:tcPr/>
                </a:tc>
                <a:tc>
                  <a:txBody>
                    <a:bodyPr/>
                    <a:lstStyle/>
                    <a:p>
                      <a:pPr marL="0" marR="0" indent="0" algn="l" rtl="0" fontAlgn="base">
                        <a:buNone/>
                      </a:pPr>
                      <a:r>
                        <a:rPr lang="en-US" sz="800" b="0" i="0">
                          <a:solidFill>
                            <a:srgbClr val="000000"/>
                          </a:solidFill>
                          <a:effectLst/>
                          <a:latin typeface="+mn-lt"/>
                        </a:rPr>
                        <a:t>Secure configuration​</a:t>
                      </a:r>
                    </a:p>
                  </a:txBody>
                  <a:tcPr/>
                </a:tc>
                <a:tc>
                  <a:txBody>
                    <a:bodyPr/>
                    <a:lstStyle/>
                    <a:p>
                      <a:pPr marL="0" marR="0" indent="0" algn="l" rtl="0" fontAlgn="base">
                        <a:buNone/>
                      </a:pPr>
                      <a:r>
                        <a:rPr lang="en-US" sz="800" b="0" i="0">
                          <a:solidFill>
                            <a:srgbClr val="000000"/>
                          </a:solidFill>
                          <a:effectLst/>
                          <a:latin typeface="+mn-lt"/>
                        </a:rPr>
                        <a:t>You securely configure network and information systems that support the operation of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245219259"/>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B4.c ​</a:t>
                      </a:r>
                    </a:p>
                  </a:txBody>
                  <a:tcPr/>
                </a:tc>
                <a:tc>
                  <a:txBody>
                    <a:bodyPr/>
                    <a:lstStyle/>
                    <a:p>
                      <a:pPr marL="0" marR="0" indent="0" algn="l" rtl="0" fontAlgn="base">
                        <a:buNone/>
                      </a:pPr>
                      <a:r>
                        <a:rPr lang="en-US" sz="800" b="0" i="0">
                          <a:solidFill>
                            <a:srgbClr val="000000"/>
                          </a:solidFill>
                          <a:effectLst/>
                          <a:latin typeface="+mn-lt"/>
                        </a:rPr>
                        <a:t>Secure management​</a:t>
                      </a:r>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800" b="0" i="0">
                          <a:solidFill>
                            <a:srgbClr val="000000"/>
                          </a:solidFill>
                          <a:effectLst/>
                          <a:latin typeface="+mn-lt"/>
                        </a:rPr>
                        <a:t>You manage your </a:t>
                      </a:r>
                      <a:r>
                        <a:rPr lang="en-US" sz="800" b="0" i="0" err="1">
                          <a:solidFill>
                            <a:srgbClr val="000000"/>
                          </a:solidFill>
                          <a:effectLst/>
                          <a:latin typeface="+mn-lt"/>
                        </a:rPr>
                        <a:t>organisation's</a:t>
                      </a:r>
                      <a:r>
                        <a:rPr lang="en-US" sz="800" b="0" i="0">
                          <a:solidFill>
                            <a:srgbClr val="000000"/>
                          </a:solidFill>
                          <a:effectLst/>
                          <a:latin typeface="+mn-lt"/>
                        </a:rPr>
                        <a:t> network and information systems that support the operation of your essential function(s) to enable and maintain security.​</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535081650"/>
                  </a:ext>
                </a:extLst>
              </a:tr>
              <a:tr h="237772">
                <a:tc>
                  <a:txBody>
                    <a:bodyPr/>
                    <a:lstStyle/>
                    <a:p>
                      <a:pPr marL="0" marR="0" indent="0" algn="l" rtl="0" fontAlgn="base">
                        <a:buNone/>
                      </a:pPr>
                      <a:r>
                        <a:rPr lang="en-US" sz="800" b="0" i="0">
                          <a:solidFill>
                            <a:srgbClr val="000000"/>
                          </a:solidFill>
                          <a:effectLst/>
                          <a:latin typeface="+mn-lt"/>
                        </a:rPr>
                        <a:t>B4.d ​</a:t>
                      </a:r>
                    </a:p>
                  </a:txBody>
                  <a:tcPr/>
                </a:tc>
                <a:tc>
                  <a:txBody>
                    <a:bodyPr/>
                    <a:lstStyle/>
                    <a:p>
                      <a:pPr marL="0" marR="0" indent="0" algn="l" rtl="0" fontAlgn="base">
                        <a:buNone/>
                      </a:pPr>
                      <a:r>
                        <a:rPr lang="en-US" sz="800" b="0" i="0">
                          <a:solidFill>
                            <a:srgbClr val="000000"/>
                          </a:solidFill>
                          <a:effectLst/>
                          <a:latin typeface="+mn-lt"/>
                        </a:rPr>
                        <a:t>Vulnerability management​</a:t>
                      </a:r>
                    </a:p>
                  </a:txBody>
                  <a:tcPr/>
                </a:tc>
                <a:tc>
                  <a:txBody>
                    <a:bodyPr/>
                    <a:lstStyle/>
                    <a:p>
                      <a:pPr marL="0" marR="0" indent="0" algn="l" rtl="0" fontAlgn="base">
                        <a:buNone/>
                      </a:pPr>
                      <a:r>
                        <a:rPr lang="en-US" sz="800" b="0" i="0">
                          <a:solidFill>
                            <a:srgbClr val="000000"/>
                          </a:solidFill>
                          <a:effectLst/>
                          <a:latin typeface="+mn-lt"/>
                        </a:rPr>
                        <a:t>You manage known vulnerabilities in network and information systems to prevent adverse impact on your essential function(s).​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106816419"/>
                  </a:ext>
                </a:extLst>
              </a:tr>
            </a:tbl>
          </a:graphicData>
        </a:graphic>
      </p:graphicFrame>
    </p:spTree>
    <p:extLst>
      <p:ext uri="{BB962C8B-B14F-4D97-AF65-F5344CB8AC3E}">
        <p14:creationId xmlns:p14="http://schemas.microsoft.com/office/powerpoint/2010/main" val="1608519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DB67F76-CCB1-8CFC-FF76-74E9892AEA81}"/>
              </a:ext>
            </a:extLst>
          </p:cNvPr>
          <p:cNvGraphicFramePr>
            <a:graphicFrameLocks noGrp="1"/>
          </p:cNvGraphicFramePr>
          <p:nvPr>
            <p:extLst>
              <p:ext uri="{D42A27DB-BD31-4B8C-83A1-F6EECF244321}">
                <p14:modId xmlns:p14="http://schemas.microsoft.com/office/powerpoint/2010/main" val="1281109449"/>
              </p:ext>
            </p:extLst>
          </p:nvPr>
        </p:nvGraphicFramePr>
        <p:xfrm>
          <a:off x="213676" y="227593"/>
          <a:ext cx="11783251" cy="5321864"/>
        </p:xfrm>
        <a:graphic>
          <a:graphicData uri="http://schemas.openxmlformats.org/drawingml/2006/table">
            <a:tbl>
              <a:tblPr firstRow="1" bandRow="1">
                <a:tableStyleId>{0E3FDE45-AF77-4B5C-9715-49D594BDF05E}</a:tableStyleId>
              </a:tblPr>
              <a:tblGrid>
                <a:gridCol w="466972">
                  <a:extLst>
                    <a:ext uri="{9D8B030D-6E8A-4147-A177-3AD203B41FA5}">
                      <a16:colId xmlns:a16="http://schemas.microsoft.com/office/drawing/2014/main" val="2507048742"/>
                    </a:ext>
                  </a:extLst>
                </a:gridCol>
                <a:gridCol w="1608884">
                  <a:extLst>
                    <a:ext uri="{9D8B030D-6E8A-4147-A177-3AD203B41FA5}">
                      <a16:colId xmlns:a16="http://schemas.microsoft.com/office/drawing/2014/main" val="2489322014"/>
                    </a:ext>
                  </a:extLst>
                </a:gridCol>
                <a:gridCol w="5607509">
                  <a:extLst>
                    <a:ext uri="{9D8B030D-6E8A-4147-A177-3AD203B41FA5}">
                      <a16:colId xmlns:a16="http://schemas.microsoft.com/office/drawing/2014/main" val="3261753102"/>
                    </a:ext>
                  </a:extLst>
                </a:gridCol>
                <a:gridCol w="1366629">
                  <a:extLst>
                    <a:ext uri="{9D8B030D-6E8A-4147-A177-3AD203B41FA5}">
                      <a16:colId xmlns:a16="http://schemas.microsoft.com/office/drawing/2014/main" val="1516133619"/>
                    </a:ext>
                  </a:extLst>
                </a:gridCol>
                <a:gridCol w="1610209">
                  <a:extLst>
                    <a:ext uri="{9D8B030D-6E8A-4147-A177-3AD203B41FA5}">
                      <a16:colId xmlns:a16="http://schemas.microsoft.com/office/drawing/2014/main" val="3145624653"/>
                    </a:ext>
                  </a:extLst>
                </a:gridCol>
                <a:gridCol w="1123048">
                  <a:extLst>
                    <a:ext uri="{9D8B030D-6E8A-4147-A177-3AD203B41FA5}">
                      <a16:colId xmlns:a16="http://schemas.microsoft.com/office/drawing/2014/main" val="239901899"/>
                    </a:ext>
                  </a:extLst>
                </a:gridCol>
              </a:tblGrid>
              <a:tr h="226626">
                <a:tc gridSpan="3">
                  <a:txBody>
                    <a:bodyPr/>
                    <a:lstStyle/>
                    <a:p>
                      <a:r>
                        <a:rPr lang="en-GB" sz="900">
                          <a:solidFill>
                            <a:schemeClr val="tx1"/>
                          </a:solidFill>
                          <a:latin typeface="Arial"/>
                          <a:cs typeface="Arial"/>
                        </a:rPr>
                        <a:t>Indicate (X) for those outcomes which have been :</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r>
                        <a:rPr lang="en-GB" sz="900">
                          <a:solidFill>
                            <a:schemeClr val="tx1"/>
                          </a:solidFill>
                          <a:latin typeface="Arial"/>
                          <a:cs typeface="Arial"/>
                        </a:rPr>
                        <a:t>Mandated by NHSE to be audited in this reporting period</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Outcomes selected by the client as mandated by NHSE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Any additional outcomes as requested by [client name]</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390691936"/>
                  </a:ext>
                </a:extLst>
              </a:tr>
              <a:tr h="237772">
                <a:tc gridSpan="3">
                  <a:txBody>
                    <a:bodyPr/>
                    <a:lstStyle/>
                    <a:p>
                      <a:r>
                        <a:rPr lang="en-GB" sz="1000" b="0" i="1">
                          <a:solidFill>
                            <a:schemeClr val="tx1"/>
                          </a:solidFill>
                          <a:latin typeface="Arial"/>
                          <a:cs typeface="Arial"/>
                        </a:rPr>
                        <a:t>Place an [x] in the left column to confirm the outcome will be in-scope for independent assessment.</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527010342"/>
                  </a:ext>
                </a:extLst>
              </a:tr>
              <a:tr h="237772">
                <a:tc>
                  <a:txBody>
                    <a:bodyPr/>
                    <a:lstStyle/>
                    <a:p>
                      <a:pPr marL="0" marR="0" indent="0" algn="l" rtl="0" fontAlgn="base">
                        <a:buNone/>
                      </a:pPr>
                      <a:r>
                        <a:rPr lang="en-US" sz="800" b="0" i="0">
                          <a:solidFill>
                            <a:srgbClr val="000000"/>
                          </a:solidFill>
                          <a:effectLst/>
                          <a:latin typeface="+mn-lt"/>
                        </a:rPr>
                        <a:t>B5.a ​​</a:t>
                      </a:r>
                    </a:p>
                  </a:txBody>
                  <a:tcPr/>
                </a:tc>
                <a:tc>
                  <a:txBody>
                    <a:bodyPr/>
                    <a:lstStyle/>
                    <a:p>
                      <a:pPr marL="0" marR="0" indent="0" algn="l" rtl="0" fontAlgn="base">
                        <a:buNone/>
                      </a:pPr>
                      <a:r>
                        <a:rPr lang="en-US" sz="800" b="0" i="0">
                          <a:solidFill>
                            <a:srgbClr val="000000"/>
                          </a:solidFill>
                          <a:effectLst/>
                          <a:latin typeface="+mn-lt"/>
                        </a:rPr>
                        <a:t>Resilience preparation​​</a:t>
                      </a:r>
                    </a:p>
                  </a:txBody>
                  <a:tcPr/>
                </a:tc>
                <a:tc>
                  <a:txBody>
                    <a:bodyPr/>
                    <a:lstStyle/>
                    <a:p>
                      <a:pPr marL="0" marR="0" indent="0" algn="l" rtl="0" fontAlgn="base">
                        <a:buNone/>
                      </a:pPr>
                      <a:r>
                        <a:rPr lang="en-US" sz="800" b="0" i="0">
                          <a:solidFill>
                            <a:srgbClr val="000000"/>
                          </a:solidFill>
                          <a:effectLst/>
                          <a:latin typeface="+mn-lt"/>
                        </a:rPr>
                        <a:t>You are prepared to restore the operation of your essential function(s) following adverse impact to network and information systems.​​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55368828"/>
                  </a:ext>
                </a:extLst>
              </a:tr>
              <a:tr h="237772">
                <a:tc>
                  <a:txBody>
                    <a:bodyPr/>
                    <a:lstStyle/>
                    <a:p>
                      <a:pPr marL="0" marR="0" indent="0" algn="l" rtl="0" fontAlgn="base">
                        <a:buNone/>
                      </a:pPr>
                      <a:r>
                        <a:rPr lang="en-US" sz="800" b="0" i="0">
                          <a:solidFill>
                            <a:srgbClr val="000000"/>
                          </a:solidFill>
                          <a:effectLst/>
                          <a:latin typeface="+mn-lt"/>
                        </a:rPr>
                        <a:t>B5.b​​</a:t>
                      </a:r>
                    </a:p>
                  </a:txBody>
                  <a:tcPr/>
                </a:tc>
                <a:tc>
                  <a:txBody>
                    <a:bodyPr/>
                    <a:lstStyle/>
                    <a:p>
                      <a:pPr marL="0" marR="0" indent="0" algn="l" rtl="0" fontAlgn="base">
                        <a:buNone/>
                      </a:pPr>
                      <a:r>
                        <a:rPr lang="en-US" sz="800" b="0" i="0">
                          <a:solidFill>
                            <a:srgbClr val="000000"/>
                          </a:solidFill>
                          <a:effectLst/>
                          <a:latin typeface="+mn-lt"/>
                        </a:rPr>
                        <a:t>Design for resilience​​</a:t>
                      </a:r>
                    </a:p>
                  </a:txBody>
                  <a:tcPr/>
                </a:tc>
                <a:tc>
                  <a:txBody>
                    <a:bodyPr/>
                    <a:lstStyle/>
                    <a:p>
                      <a:pPr marL="0" marR="0" indent="0" algn="l" rtl="0" fontAlgn="base">
                        <a:buNone/>
                      </a:pPr>
                      <a:r>
                        <a:rPr lang="en-US" sz="800" b="0" i="0">
                          <a:solidFill>
                            <a:srgbClr val="000000"/>
                          </a:solidFill>
                          <a:effectLst/>
                          <a:latin typeface="+mn-lt"/>
                        </a:rPr>
                        <a:t>You design network and information systems supporting your essential function(s) to be resilient to cyber security incidents. Systems are appropriately segregated and resource limitations are mitigated.​​</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598974814"/>
                  </a:ext>
                </a:extLst>
              </a:tr>
              <a:tr h="237772">
                <a:tc>
                  <a:txBody>
                    <a:bodyPr/>
                    <a:lstStyle/>
                    <a:p>
                      <a:pPr marL="0" marR="0" indent="0" algn="l" rtl="0" fontAlgn="base">
                        <a:buNone/>
                      </a:pPr>
                      <a:r>
                        <a:rPr lang="en-US" sz="800" b="0" i="0">
                          <a:solidFill>
                            <a:srgbClr val="000000"/>
                          </a:solidFill>
                          <a:effectLst/>
                          <a:latin typeface="+mn-lt"/>
                        </a:rPr>
                        <a:t>B5.c ​​</a:t>
                      </a:r>
                    </a:p>
                  </a:txBody>
                  <a:tcPr/>
                </a:tc>
                <a:tc>
                  <a:txBody>
                    <a:bodyPr/>
                    <a:lstStyle/>
                    <a:p>
                      <a:pPr marL="0" marR="0" indent="0" algn="l" rtl="0" fontAlgn="base">
                        <a:buNone/>
                      </a:pPr>
                      <a:r>
                        <a:rPr lang="en-US" sz="800" b="0" i="0">
                          <a:solidFill>
                            <a:srgbClr val="000000"/>
                          </a:solidFill>
                          <a:effectLst/>
                          <a:latin typeface="+mn-lt"/>
                        </a:rPr>
                        <a:t>Backups​​</a:t>
                      </a:r>
                    </a:p>
                  </a:txBody>
                  <a:tcPr/>
                </a:tc>
                <a:tc>
                  <a:txBody>
                    <a:bodyPr/>
                    <a:lstStyle/>
                    <a:p>
                      <a:pPr marL="0" marR="0" indent="0" algn="l" rtl="0" fontAlgn="base">
                        <a:buNone/>
                      </a:pPr>
                      <a:r>
                        <a:rPr lang="en-US" sz="800" b="0" i="0">
                          <a:solidFill>
                            <a:srgbClr val="000000"/>
                          </a:solidFill>
                          <a:effectLst/>
                          <a:latin typeface="+mn-lt"/>
                        </a:rPr>
                        <a:t>You hold accessible and secured current backups of data and information needed to recover operation of your essential function(s) following an adverse impact to network and information systems.​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296290883"/>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B6.a ​</a:t>
                      </a:r>
                    </a:p>
                  </a:txBody>
                  <a:tcPr/>
                </a:tc>
                <a:tc>
                  <a:txBody>
                    <a:bodyPr/>
                    <a:lstStyle/>
                    <a:p>
                      <a:pPr marL="0" marR="0" indent="0" algn="l" rtl="0" fontAlgn="base">
                        <a:buNone/>
                      </a:pPr>
                      <a:r>
                        <a:rPr lang="en-US" sz="800" b="0" i="0">
                          <a:solidFill>
                            <a:srgbClr val="000000"/>
                          </a:solidFill>
                          <a:effectLst/>
                          <a:latin typeface="+mn-lt"/>
                        </a:rPr>
                        <a:t>Culture​</a:t>
                      </a:r>
                    </a:p>
                  </a:txBody>
                  <a:tcPr/>
                </a:tc>
                <a:tc>
                  <a:txBody>
                    <a:bodyPr/>
                    <a:lstStyle/>
                    <a:p>
                      <a:pPr marL="0" marR="0" indent="0" algn="l" rtl="0" fontAlgn="base">
                        <a:buNone/>
                      </a:pPr>
                      <a:r>
                        <a:rPr lang="en-US" sz="800" b="0" i="0">
                          <a:solidFill>
                            <a:srgbClr val="000000"/>
                          </a:solidFill>
                          <a:effectLst/>
                          <a:latin typeface="+mn-lt"/>
                        </a:rPr>
                        <a:t>You develop and maintain a positive culture around information assurance and a shared sense of responsibility.​</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562584048"/>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B6.b ​</a:t>
                      </a:r>
                    </a:p>
                  </a:txBody>
                  <a:tcPr/>
                </a:tc>
                <a:tc>
                  <a:txBody>
                    <a:bodyPr/>
                    <a:lstStyle/>
                    <a:p>
                      <a:pPr marL="0" marR="0" indent="0" algn="l" rtl="0" fontAlgn="base">
                        <a:buNone/>
                      </a:pPr>
                      <a:r>
                        <a:rPr lang="en-US" sz="800" b="0" i="0">
                          <a:solidFill>
                            <a:srgbClr val="000000"/>
                          </a:solidFill>
                          <a:effectLst/>
                          <a:latin typeface="+mn-lt"/>
                        </a:rPr>
                        <a:t>Training​</a:t>
                      </a:r>
                    </a:p>
                  </a:txBody>
                  <a:tcPr/>
                </a:tc>
                <a:tc>
                  <a:txBody>
                    <a:bodyPr/>
                    <a:lstStyle/>
                    <a:p>
                      <a:pPr marL="0" marR="0" indent="0" algn="l" rtl="0" fontAlgn="base">
                        <a:buNone/>
                      </a:pPr>
                      <a:r>
                        <a:rPr lang="en-US" sz="800" b="0" i="0">
                          <a:solidFill>
                            <a:srgbClr val="000000"/>
                          </a:solidFill>
                          <a:effectLst/>
                          <a:latin typeface="+mn-lt"/>
                        </a:rPr>
                        <a:t>The people who support the operation of your essential function(s) are appropriately trained in information assurance.​</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90904252"/>
                  </a:ext>
                </a:extLst>
              </a:tr>
              <a:tr h="237772">
                <a:tc>
                  <a:txBody>
                    <a:bodyPr/>
                    <a:lstStyle/>
                    <a:p>
                      <a:pPr marL="0" marR="0" indent="0" algn="l" rtl="0" fontAlgn="base">
                        <a:buNone/>
                      </a:pPr>
                      <a:r>
                        <a:rPr lang="en-US" sz="800" b="0" i="0">
                          <a:solidFill>
                            <a:srgbClr val="000000"/>
                          </a:solidFill>
                          <a:effectLst/>
                          <a:latin typeface="+mn-lt"/>
                        </a:rPr>
                        <a:t>C1.a ​</a:t>
                      </a:r>
                    </a:p>
                  </a:txBody>
                  <a:tcPr/>
                </a:tc>
                <a:tc>
                  <a:txBody>
                    <a:bodyPr/>
                    <a:lstStyle/>
                    <a:p>
                      <a:pPr marL="0" marR="0" indent="0" algn="l" rtl="0" fontAlgn="base">
                        <a:buNone/>
                      </a:pPr>
                      <a:r>
                        <a:rPr lang="en-US" sz="800" b="0" i="0">
                          <a:solidFill>
                            <a:srgbClr val="000000"/>
                          </a:solidFill>
                          <a:effectLst/>
                          <a:latin typeface="+mn-lt"/>
                        </a:rPr>
                        <a:t>Sources and tools for logging and monitoring​</a:t>
                      </a:r>
                    </a:p>
                  </a:txBody>
                  <a:tcPr/>
                </a:tc>
                <a:tc>
                  <a:txBody>
                    <a:bodyPr/>
                    <a:lstStyle/>
                    <a:p>
                      <a:pPr marL="0" marR="0" indent="0" algn="l" rtl="0" fontAlgn="base">
                        <a:buNone/>
                      </a:pPr>
                      <a:r>
                        <a:rPr lang="en-US" sz="800" b="0" i="0">
                          <a:solidFill>
                            <a:srgbClr val="000000"/>
                          </a:solidFill>
                          <a:effectLst/>
                          <a:latin typeface="+mn-lt"/>
                        </a:rPr>
                        <a:t>The data sources and tools that you include in your logging and monitoring allow for timely identification of events which might adversely affect the security or resiliency of network and information system(s) supporting the operation of your essential function(s). </a:t>
                      </a:r>
                      <a:r>
                        <a:rPr lang="en-GB" sz="800" b="0" i="0">
                          <a:solidFill>
                            <a:srgbClr val="000000"/>
                          </a:solidFill>
                          <a:effectLst/>
                          <a:latin typeface="+mn-lt"/>
                        </a:rPr>
                        <a: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572644223"/>
                  </a:ext>
                </a:extLst>
              </a:tr>
              <a:tr h="237772">
                <a:tc>
                  <a:txBody>
                    <a:bodyPr/>
                    <a:lstStyle/>
                    <a:p>
                      <a:pPr marL="0" marR="0" indent="0" algn="l" rtl="0" fontAlgn="base">
                        <a:buNone/>
                      </a:pPr>
                      <a:r>
                        <a:rPr lang="en-US" sz="800" b="0" i="0">
                          <a:solidFill>
                            <a:srgbClr val="000000"/>
                          </a:solidFill>
                          <a:effectLst/>
                          <a:latin typeface="+mn-lt"/>
                        </a:rPr>
                        <a:t>C1.b ​</a:t>
                      </a:r>
                    </a:p>
                  </a:txBody>
                  <a:tcPr/>
                </a:tc>
                <a:tc>
                  <a:txBody>
                    <a:bodyPr/>
                    <a:lstStyle/>
                    <a:p>
                      <a:pPr marL="0" marR="0" indent="0" algn="l" rtl="0" fontAlgn="base">
                        <a:buNone/>
                      </a:pPr>
                      <a:r>
                        <a:rPr lang="en-US" sz="800" b="0" i="0">
                          <a:solidFill>
                            <a:srgbClr val="000000"/>
                          </a:solidFill>
                          <a:effectLst/>
                          <a:latin typeface="+mn-lt"/>
                        </a:rPr>
                        <a:t>Securing logs​</a:t>
                      </a:r>
                    </a:p>
                  </a:txBody>
                  <a:tcPr/>
                </a:tc>
                <a:tc>
                  <a:txBody>
                    <a:bodyPr/>
                    <a:lstStyle/>
                    <a:p>
                      <a:pPr marL="0" marR="0" indent="0" algn="l" rtl="0" fontAlgn="base">
                        <a:buNone/>
                      </a:pPr>
                      <a:r>
                        <a:rPr lang="en-US" sz="800" b="0" i="0">
                          <a:solidFill>
                            <a:srgbClr val="000000"/>
                          </a:solidFill>
                          <a:effectLst/>
                          <a:latin typeface="+mn-lt"/>
                        </a:rPr>
                        <a:t>You hold log data securely and grant appropriate user and system access only to accounts with a business need. Log data is held for a suitable retention period, after which it is deleted.</a:t>
                      </a:r>
                      <a:r>
                        <a:rPr lang="en-GB" sz="800" b="0" i="0">
                          <a:solidFill>
                            <a:srgbClr val="000000"/>
                          </a:solidFill>
                          <a:effectLst/>
                          <a:latin typeface="+mn-lt"/>
                        </a:rPr>
                        <a: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91000708"/>
                  </a:ext>
                </a:extLst>
              </a:tr>
              <a:tr h="237772">
                <a:tc>
                  <a:txBody>
                    <a:bodyPr/>
                    <a:lstStyle/>
                    <a:p>
                      <a:pPr marL="0" marR="0" indent="0" algn="l" rtl="0" fontAlgn="base">
                        <a:buNone/>
                      </a:pPr>
                      <a:r>
                        <a:rPr lang="en-US" sz="800" b="0" i="0">
                          <a:solidFill>
                            <a:srgbClr val="000000"/>
                          </a:solidFill>
                          <a:effectLst/>
                          <a:latin typeface="+mn-lt"/>
                        </a:rPr>
                        <a:t>C1.c ​</a:t>
                      </a:r>
                    </a:p>
                  </a:txBody>
                  <a:tcPr/>
                </a:tc>
                <a:tc>
                  <a:txBody>
                    <a:bodyPr/>
                    <a:lstStyle/>
                    <a:p>
                      <a:pPr marL="0" marR="0" indent="0" algn="l" rtl="0" fontAlgn="base">
                        <a:buNone/>
                      </a:pPr>
                      <a:r>
                        <a:rPr lang="en-US" sz="800" b="0" i="0">
                          <a:solidFill>
                            <a:srgbClr val="000000"/>
                          </a:solidFill>
                          <a:effectLst/>
                          <a:latin typeface="+mn-lt"/>
                        </a:rPr>
                        <a:t>Generating alerts​</a:t>
                      </a:r>
                    </a:p>
                  </a:txBody>
                  <a:tcPr/>
                </a:tc>
                <a:tc>
                  <a:txBody>
                    <a:bodyPr/>
                    <a:lstStyle/>
                    <a:p>
                      <a:pPr marL="0" marR="0" indent="0" algn="l" rtl="0" fontAlgn="base">
                        <a:buNone/>
                      </a:pPr>
                      <a:r>
                        <a:rPr lang="en-US" sz="800" b="0" i="0">
                          <a:solidFill>
                            <a:srgbClr val="000000"/>
                          </a:solidFill>
                          <a:effectLst/>
                          <a:latin typeface="+mn-lt"/>
                        </a:rPr>
                        <a:t>Evidence of potential security incidents contained in your monitoring data is reliably identified and where appropriate triggers alerts.</a:t>
                      </a:r>
                      <a:r>
                        <a:rPr lang="en-GB" sz="800" b="0" i="0">
                          <a:solidFill>
                            <a:srgbClr val="000000"/>
                          </a:solidFill>
                          <a:effectLst/>
                          <a:latin typeface="+mn-lt"/>
                        </a:rPr>
                        <a: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4104879732"/>
                  </a:ext>
                </a:extLst>
              </a:tr>
              <a:tr h="237772">
                <a:tc>
                  <a:txBody>
                    <a:bodyPr/>
                    <a:lstStyle/>
                    <a:p>
                      <a:pPr marL="0" marR="0" indent="0" algn="l" rtl="0" fontAlgn="base">
                        <a:buNone/>
                      </a:pPr>
                      <a:r>
                        <a:rPr lang="en-US" sz="800" b="0" i="0">
                          <a:solidFill>
                            <a:srgbClr val="000000"/>
                          </a:solidFill>
                          <a:effectLst/>
                          <a:latin typeface="+mn-lt"/>
                        </a:rPr>
                        <a:t>C1.d ​</a:t>
                      </a:r>
                    </a:p>
                  </a:txBody>
                  <a:tcPr/>
                </a:tc>
                <a:tc>
                  <a:txBody>
                    <a:bodyPr/>
                    <a:lstStyle/>
                    <a:p>
                      <a:pPr marL="0" marR="0" indent="0" algn="l" rtl="0" fontAlgn="base">
                        <a:buNone/>
                      </a:pPr>
                      <a:r>
                        <a:rPr lang="en-US" sz="800" b="0" i="0">
                          <a:solidFill>
                            <a:srgbClr val="000000"/>
                          </a:solidFill>
                          <a:effectLst/>
                          <a:latin typeface="+mn-lt"/>
                        </a:rPr>
                        <a:t>Triage of security alerts​</a:t>
                      </a:r>
                    </a:p>
                  </a:txBody>
                  <a:tcPr/>
                </a:tc>
                <a:tc>
                  <a:txBody>
                    <a:bodyPr/>
                    <a:lstStyle/>
                    <a:p>
                      <a:pPr marL="0" marR="0" indent="0" algn="l" rtl="0" fontAlgn="base">
                        <a:buNone/>
                      </a:pPr>
                      <a:r>
                        <a:rPr lang="en-US" sz="800" b="0" i="0">
                          <a:solidFill>
                            <a:srgbClr val="000000"/>
                          </a:solidFill>
                          <a:effectLst/>
                          <a:latin typeface="+mn-lt"/>
                        </a:rPr>
                        <a:t>You </a:t>
                      </a:r>
                      <a:r>
                        <a:rPr lang="en-US" sz="800" b="0" i="0" err="1">
                          <a:solidFill>
                            <a:srgbClr val="000000"/>
                          </a:solidFill>
                          <a:effectLst/>
                          <a:latin typeface="+mn-lt"/>
                        </a:rPr>
                        <a:t>contextualise</a:t>
                      </a:r>
                      <a:r>
                        <a:rPr lang="en-US" sz="800" b="0" i="0">
                          <a:solidFill>
                            <a:srgbClr val="000000"/>
                          </a:solidFill>
                          <a:effectLst/>
                          <a:latin typeface="+mn-lt"/>
                        </a:rPr>
                        <a:t> alerts with knowledge of the threat and your systems, to identify security incidents as well as responding to all alerts appropriately.</a:t>
                      </a:r>
                      <a:r>
                        <a:rPr lang="en-GB" sz="800" b="0" i="0">
                          <a:solidFill>
                            <a:srgbClr val="000000"/>
                          </a:solidFill>
                          <a:effectLst/>
                          <a:latin typeface="+mn-lt"/>
                        </a:rPr>
                        <a: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156940005"/>
                  </a:ext>
                </a:extLst>
              </a:tr>
              <a:tr h="237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800" b="0" i="0" u="none" strike="noStrike" kern="1200" cap="none" spc="0" normalizeH="0" baseline="0" noProof="0">
                        <a:ln>
                          <a:noFill/>
                        </a:ln>
                        <a:solidFill>
                          <a:srgbClr val="000000"/>
                        </a:solidFill>
                        <a:effectLst/>
                        <a:uLnTx/>
                        <a:uFillTx/>
                        <a:latin typeface="+mn-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000000"/>
                          </a:solidFill>
                          <a:effectLst/>
                          <a:uLnTx/>
                          <a:uFillTx/>
                          <a:latin typeface="+mn-lt"/>
                          <a:ea typeface="+mn-ea"/>
                          <a:cs typeface="Arial"/>
                        </a:rPr>
                        <a:t>C1.e ​</a:t>
                      </a:r>
                    </a:p>
                  </a:txBody>
                  <a:tcPr/>
                </a:tc>
                <a:tc>
                  <a:txBody>
                    <a:bodyPr/>
                    <a:lstStyle/>
                    <a:p>
                      <a:pPr marL="0" marR="0" indent="0" algn="l" rtl="0" fontAlgn="base">
                        <a:buNone/>
                      </a:pPr>
                      <a:r>
                        <a:rPr lang="en-US" sz="800" b="0" i="0">
                          <a:solidFill>
                            <a:srgbClr val="000000"/>
                          </a:solidFill>
                          <a:effectLst/>
                          <a:latin typeface="+mn-lt"/>
                        </a:rPr>
                        <a:t>Personnel skills for monitoring and detection​</a:t>
                      </a:r>
                    </a:p>
                  </a:txBody>
                  <a:tcPr/>
                </a:tc>
                <a:tc>
                  <a:txBody>
                    <a:bodyPr/>
                    <a:lstStyle/>
                    <a:p>
                      <a:pPr marL="0" marR="0" indent="0" algn="l" rtl="0" fontAlgn="base">
                        <a:buNone/>
                      </a:pPr>
                      <a:r>
                        <a:rPr lang="en-US" sz="800" b="0" i="0">
                          <a:solidFill>
                            <a:srgbClr val="000000"/>
                          </a:solidFill>
                          <a:effectLst/>
                          <a:latin typeface="+mn-lt"/>
                        </a:rPr>
                        <a:t>Monitoring and detection personnel skills and roles, including those outsourced, reflect governance and reporting requirements, expected threats and the complexities of the network or system data they need to use. Monitoring and detection personnel have sufficient knowledge of network and information systems and the essential function(s) they need to protect.​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806245634"/>
                  </a:ext>
                </a:extLst>
              </a:tr>
              <a:tr h="237772">
                <a:tc>
                  <a:txBody>
                    <a:bodyPr/>
                    <a:lstStyle/>
                    <a:p>
                      <a:pPr marL="0" marR="0" indent="0" algn="l" rtl="0" fontAlgn="base">
                        <a:buNone/>
                      </a:pPr>
                      <a:r>
                        <a:rPr lang="en-US" sz="800" b="0" i="0">
                          <a:solidFill>
                            <a:srgbClr val="000000"/>
                          </a:solidFill>
                          <a:effectLst/>
                          <a:latin typeface="+mn-lt"/>
                        </a:rPr>
                        <a:t>C1.f​</a:t>
                      </a:r>
                    </a:p>
                  </a:txBody>
                  <a:tcPr/>
                </a:tc>
                <a:tc>
                  <a:txBody>
                    <a:bodyPr/>
                    <a:lstStyle/>
                    <a:p>
                      <a:pPr marL="0" marR="0" indent="0" algn="l" rtl="0" fontAlgn="base">
                        <a:buNone/>
                      </a:pPr>
                      <a:r>
                        <a:rPr lang="en-US" sz="800" b="0" i="0">
                          <a:solidFill>
                            <a:srgbClr val="000000"/>
                          </a:solidFill>
                          <a:effectLst/>
                          <a:latin typeface="+mn-lt"/>
                        </a:rPr>
                        <a:t>Understanding user and system </a:t>
                      </a:r>
                      <a:r>
                        <a:rPr lang="en-US" sz="800" b="0" i="0" err="1">
                          <a:solidFill>
                            <a:srgbClr val="000000"/>
                          </a:solidFill>
                          <a:effectLst/>
                          <a:latin typeface="+mn-lt"/>
                        </a:rPr>
                        <a:t>behaviour</a:t>
                      </a:r>
                      <a:r>
                        <a:rPr lang="en-US" sz="800" b="0" i="0">
                          <a:solidFill>
                            <a:srgbClr val="000000"/>
                          </a:solidFill>
                          <a:effectLst/>
                          <a:latin typeface="+mn-lt"/>
                        </a:rPr>
                        <a:t>, and threat intelligence​</a:t>
                      </a:r>
                    </a:p>
                  </a:txBody>
                  <a:tcPr/>
                </a:tc>
                <a:tc>
                  <a:txBody>
                    <a:bodyPr/>
                    <a:lstStyle/>
                    <a:p>
                      <a:pPr marL="0" marR="0" indent="0" algn="l" rtl="0" fontAlgn="base">
                        <a:buNone/>
                      </a:pPr>
                      <a:r>
                        <a:rPr lang="en-US" sz="800" b="0" i="0">
                          <a:solidFill>
                            <a:srgbClr val="000000"/>
                          </a:solidFill>
                          <a:effectLst/>
                          <a:latin typeface="+mn-lt"/>
                        </a:rPr>
                        <a:t>Threats to the operation of network and information systems, and corresponding user and system </a:t>
                      </a:r>
                      <a:r>
                        <a:rPr lang="en-US" sz="800" b="0" i="0" err="1">
                          <a:solidFill>
                            <a:srgbClr val="000000"/>
                          </a:solidFill>
                          <a:effectLst/>
                          <a:latin typeface="+mn-lt"/>
                        </a:rPr>
                        <a:t>behaviour</a:t>
                      </a:r>
                      <a:r>
                        <a:rPr lang="en-US" sz="800" b="0" i="0">
                          <a:solidFill>
                            <a:srgbClr val="000000"/>
                          </a:solidFill>
                          <a:effectLst/>
                          <a:latin typeface="+mn-lt"/>
                        </a:rPr>
                        <a:t>, are sufficiently understood. These are used to detect cyber security incidents.​</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170917072"/>
                  </a:ext>
                </a:extLst>
              </a:tr>
              <a:tr h="237772">
                <a:tc>
                  <a:txBody>
                    <a:bodyPr/>
                    <a:lstStyle/>
                    <a:p>
                      <a:pPr marL="0" marR="0" indent="0" algn="l" rtl="0" fontAlgn="base">
                        <a:buNone/>
                      </a:pPr>
                      <a:r>
                        <a:rPr lang="en-US" sz="800" b="0" i="0">
                          <a:solidFill>
                            <a:srgbClr val="000000"/>
                          </a:solidFill>
                          <a:effectLst/>
                          <a:latin typeface="+mn-lt"/>
                        </a:rPr>
                        <a:t>C2.a ​</a:t>
                      </a:r>
                    </a:p>
                  </a:txBody>
                  <a:tcPr/>
                </a:tc>
                <a:tc>
                  <a:txBody>
                    <a:bodyPr/>
                    <a:lstStyle/>
                    <a:p>
                      <a:pPr marL="0" marR="0" indent="0" algn="l" rtl="0" fontAlgn="base">
                        <a:buNone/>
                      </a:pPr>
                      <a:r>
                        <a:rPr lang="en-US" sz="800" b="0" i="0">
                          <a:solidFill>
                            <a:srgbClr val="000000"/>
                          </a:solidFill>
                          <a:effectLst/>
                          <a:latin typeface="+mn-lt"/>
                        </a:rPr>
                        <a:t>Threat hunting​</a:t>
                      </a:r>
                    </a:p>
                  </a:txBody>
                  <a:tcPr/>
                </a:tc>
                <a:tc>
                  <a:txBody>
                    <a:bodyPr/>
                    <a:lstStyle/>
                    <a:p>
                      <a:pPr marL="0" marR="0" indent="0" algn="l" rtl="0" fontAlgn="base">
                        <a:buNone/>
                      </a:pPr>
                      <a:r>
                        <a:rPr lang="en-US" sz="800" b="0" i="0">
                          <a:solidFill>
                            <a:srgbClr val="000000"/>
                          </a:solidFill>
                          <a:effectLst/>
                          <a:latin typeface="+mn-lt"/>
                        </a:rPr>
                        <a:t>The organisation proactively seeks to detect, within networks and information systems, adverse activity affecting, or with the potential to affect, the operation of essential functions even when the activity evades standard security prevent / detect solutions (or when standard solutions are not deployable).</a:t>
                      </a:r>
                      <a:r>
                        <a:rPr lang="en-GB" sz="800" b="0" i="0">
                          <a:solidFill>
                            <a:srgbClr val="000000"/>
                          </a:solidFill>
                          <a:effectLst/>
                          <a:latin typeface="+mn-lt"/>
                        </a:rPr>
                        <a:t>​</a:t>
                      </a:r>
                    </a:p>
                  </a:txBody>
                  <a:tcPr>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807141816"/>
                  </a:ext>
                </a:extLst>
              </a:tr>
            </a:tbl>
          </a:graphicData>
        </a:graphic>
      </p:graphicFrame>
    </p:spTree>
    <p:extLst>
      <p:ext uri="{BB962C8B-B14F-4D97-AF65-F5344CB8AC3E}">
        <p14:creationId xmlns:p14="http://schemas.microsoft.com/office/powerpoint/2010/main" val="1252309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C29B60B-919E-33DF-C8BC-C813E4F28BEB}"/>
              </a:ext>
            </a:extLst>
          </p:cNvPr>
          <p:cNvGraphicFramePr>
            <a:graphicFrameLocks noGrp="1"/>
          </p:cNvGraphicFramePr>
          <p:nvPr>
            <p:extLst>
              <p:ext uri="{D42A27DB-BD31-4B8C-83A1-F6EECF244321}">
                <p14:modId xmlns:p14="http://schemas.microsoft.com/office/powerpoint/2010/main" val="706933045"/>
              </p:ext>
            </p:extLst>
          </p:nvPr>
        </p:nvGraphicFramePr>
        <p:xfrm>
          <a:off x="277684" y="309889"/>
          <a:ext cx="11746675" cy="5821680"/>
        </p:xfrm>
        <a:graphic>
          <a:graphicData uri="http://schemas.openxmlformats.org/drawingml/2006/table">
            <a:tbl>
              <a:tblPr firstRow="1" bandRow="1">
                <a:tableStyleId>{0E3FDE45-AF77-4B5C-9715-49D594BDF05E}</a:tableStyleId>
              </a:tblPr>
              <a:tblGrid>
                <a:gridCol w="465522">
                  <a:extLst>
                    <a:ext uri="{9D8B030D-6E8A-4147-A177-3AD203B41FA5}">
                      <a16:colId xmlns:a16="http://schemas.microsoft.com/office/drawing/2014/main" val="2507048742"/>
                    </a:ext>
                  </a:extLst>
                </a:gridCol>
                <a:gridCol w="1603890">
                  <a:extLst>
                    <a:ext uri="{9D8B030D-6E8A-4147-A177-3AD203B41FA5}">
                      <a16:colId xmlns:a16="http://schemas.microsoft.com/office/drawing/2014/main" val="2489322014"/>
                    </a:ext>
                  </a:extLst>
                </a:gridCol>
                <a:gridCol w="5590103">
                  <a:extLst>
                    <a:ext uri="{9D8B030D-6E8A-4147-A177-3AD203B41FA5}">
                      <a16:colId xmlns:a16="http://schemas.microsoft.com/office/drawing/2014/main" val="3261753102"/>
                    </a:ext>
                  </a:extLst>
                </a:gridCol>
                <a:gridCol w="1362387">
                  <a:extLst>
                    <a:ext uri="{9D8B030D-6E8A-4147-A177-3AD203B41FA5}">
                      <a16:colId xmlns:a16="http://schemas.microsoft.com/office/drawing/2014/main" val="1516133619"/>
                    </a:ext>
                  </a:extLst>
                </a:gridCol>
                <a:gridCol w="1605211">
                  <a:extLst>
                    <a:ext uri="{9D8B030D-6E8A-4147-A177-3AD203B41FA5}">
                      <a16:colId xmlns:a16="http://schemas.microsoft.com/office/drawing/2014/main" val="3145624653"/>
                    </a:ext>
                  </a:extLst>
                </a:gridCol>
                <a:gridCol w="1119562">
                  <a:extLst>
                    <a:ext uri="{9D8B030D-6E8A-4147-A177-3AD203B41FA5}">
                      <a16:colId xmlns:a16="http://schemas.microsoft.com/office/drawing/2014/main" val="239901899"/>
                    </a:ext>
                  </a:extLst>
                </a:gridCol>
              </a:tblGrid>
              <a:tr h="226626">
                <a:tc gridSpan="3">
                  <a:txBody>
                    <a:bodyPr/>
                    <a:lstStyle/>
                    <a:p>
                      <a:r>
                        <a:rPr lang="en-GB" sz="900">
                          <a:solidFill>
                            <a:schemeClr val="tx1"/>
                          </a:solidFill>
                          <a:latin typeface="Arial"/>
                          <a:cs typeface="Arial"/>
                        </a:rPr>
                        <a:t>Indicate (X) for those outcomes which have been :</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r>
                        <a:rPr lang="en-GB" sz="900">
                          <a:solidFill>
                            <a:schemeClr val="tx1"/>
                          </a:solidFill>
                          <a:latin typeface="Arial"/>
                          <a:cs typeface="Arial"/>
                        </a:rPr>
                        <a:t>Mandated by NHSE to be audited in this reporting period</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Outcomes selected by the client as mandated by NHSE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r>
                        <a:rPr lang="en-GB" sz="900">
                          <a:solidFill>
                            <a:schemeClr val="tx1"/>
                          </a:solidFill>
                          <a:latin typeface="Arial"/>
                          <a:cs typeface="Arial"/>
                        </a:rPr>
                        <a:t>Any additional outcomes as requested by [client name]</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390691936"/>
                  </a:ext>
                </a:extLst>
              </a:tr>
              <a:tr h="237772">
                <a:tc gridSpan="3">
                  <a:txBody>
                    <a:bodyPr/>
                    <a:lstStyle/>
                    <a:p>
                      <a:r>
                        <a:rPr lang="en-GB" sz="1000" b="0" i="1">
                          <a:solidFill>
                            <a:schemeClr val="tx1"/>
                          </a:solidFill>
                          <a:latin typeface="Arial"/>
                          <a:cs typeface="Arial"/>
                        </a:rPr>
                        <a:t>Place an [x] in the left column to confirm the outcome will be in-scope for independent assessment.</a:t>
                      </a:r>
                    </a:p>
                  </a:txBody>
                  <a:tcPr>
                    <a:lnR w="12700" cap="flat" cmpd="sng" algn="ctr">
                      <a:solidFill>
                        <a:schemeClr val="bg2"/>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r>
                        <a:rPr lang="en-GB" sz="1000" b="0" i="1">
                          <a:solidFill>
                            <a:schemeClr val="tx1"/>
                          </a:solidFill>
                          <a:latin typeface="Arial"/>
                          <a:cs typeface="Arial"/>
                        </a:rPr>
                        <a:t>x</a:t>
                      </a: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1527010342"/>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D1.a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Response plan​​</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have an up-to-date incident response plan that is grounded in a thorough risk assessment that takes account of information, systems and networks supporting the operation of your essential function(s) and covers a range of incident scenarios.</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25904711"/>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D1.b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Response and recovery capability​​</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have the capability to enact your incident response plan, including effective limitation of impact on the operation of your essential function(s). During an incident, you have access to timely information on which to base your response decisions.</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598974814"/>
                  </a:ext>
                </a:extLst>
              </a:tr>
              <a:tr h="237772">
                <a:tc>
                  <a:txBody>
                    <a:bodyPr/>
                    <a:lstStyle/>
                    <a:p>
                      <a:pPr marL="0" lvl="0" indent="0" algn="l">
                        <a:buNone/>
                      </a:pPr>
                      <a:r>
                        <a:rPr lang="en-US" sz="800" b="0" i="0">
                          <a:solidFill>
                            <a:srgbClr val="000000"/>
                          </a:solidFill>
                          <a:effectLst/>
                          <a:latin typeface="Arial"/>
                        </a:rPr>
                        <a:t>D1c</a:t>
                      </a:r>
                      <a:endParaRPr lang="en-US" sz="800" b="0" i="0" dirty="0">
                        <a:solidFill>
                          <a:srgbClr val="000000"/>
                        </a:solidFill>
                        <a:effectLst/>
                        <a:latin typeface="Arial"/>
                      </a:endParaRPr>
                    </a:p>
                  </a:txBody>
                  <a:tcPr/>
                </a:tc>
                <a:tc>
                  <a:txBody>
                    <a:bodyPr/>
                    <a:lstStyle/>
                    <a:p>
                      <a:pPr marL="0" lvl="0" indent="0" algn="l">
                        <a:buNone/>
                      </a:pPr>
                      <a:r>
                        <a:rPr lang="en-US" sz="800" b="0" i="0" u="none" strike="noStrike" baseline="0" noProof="0">
                          <a:solidFill>
                            <a:srgbClr val="000000"/>
                          </a:solidFill>
                          <a:effectLst/>
                          <a:latin typeface="Arial"/>
                          <a:cs typeface="Arial"/>
                        </a:rPr>
                        <a:t>Testing and exercising</a:t>
                      </a:r>
                      <a:endParaRPr lang="en-US"/>
                    </a:p>
                  </a:txBody>
                  <a:tcPr/>
                </a:tc>
                <a:tc>
                  <a:txBody>
                    <a:bodyPr/>
                    <a:lstStyle/>
                    <a:p>
                      <a:pPr marL="0" lvl="0" indent="0" algn="l">
                        <a:buNone/>
                      </a:pPr>
                      <a:r>
                        <a:rPr lang="en-GB" sz="800" b="0" i="0" u="none" strike="noStrike" baseline="0" noProof="0">
                          <a:solidFill>
                            <a:srgbClr val="000000"/>
                          </a:solidFill>
                          <a:effectLst/>
                          <a:latin typeface="Arial"/>
                          <a:cs typeface="Arial"/>
                        </a:rPr>
                        <a:t>Your organisation carries out exercises to test response plans, using past incidents that affected your (and other) organisation, and scenarios that draw on threat intelligence and your risk assessment.</a:t>
                      </a:r>
                      <a:endParaRPr lang="en-US"/>
                    </a:p>
                  </a:txBody>
                  <a:tcPr>
                    <a:lnR w="12700">
                      <a:solidFill>
                        <a:schemeClr val="bg2"/>
                      </a:solidFill>
                    </a:lnR>
                  </a:tcPr>
                </a:tc>
                <a:tc>
                  <a:txBody>
                    <a:bodyPr/>
                    <a:lstStyle/>
                    <a:p>
                      <a:pPr lvl="0">
                        <a:buNone/>
                      </a:pPr>
                      <a:endParaRPr lang="en-GB" dirty="0"/>
                    </a:p>
                  </a:txBody>
                  <a:tcPr>
                    <a:lnL w="12700">
                      <a:solidFill>
                        <a:schemeClr val="bg2"/>
                      </a:solidFill>
                    </a:lnL>
                    <a:lnR w="12700">
                      <a:solidFill>
                        <a:schemeClr val="bg2"/>
                      </a:solidFill>
                    </a:lnR>
                  </a:tcPr>
                </a:tc>
                <a:tc>
                  <a:txBody>
                    <a:bodyPr/>
                    <a:lstStyle/>
                    <a:p>
                      <a:pPr lvl="0" algn="ctr">
                        <a:buNone/>
                      </a:pPr>
                      <a:endParaRPr lang="en-GB" sz="900" b="0" i="0" u="none" strike="noStrike" noProof="0" dirty="0">
                        <a:solidFill>
                          <a:srgbClr val="000000"/>
                        </a:solidFill>
                        <a:latin typeface="Arial"/>
                      </a:endParaRPr>
                    </a:p>
                  </a:txBody>
                  <a:tcPr>
                    <a:lnL w="12700">
                      <a:solidFill>
                        <a:schemeClr val="bg2"/>
                      </a:solidFill>
                    </a:lnL>
                    <a:lnR w="12700">
                      <a:solidFill>
                        <a:schemeClr val="bg2"/>
                      </a:solidFill>
                    </a:lnR>
                  </a:tcPr>
                </a:tc>
                <a:tc>
                  <a:txBody>
                    <a:bodyPr/>
                    <a:lstStyle/>
                    <a:p>
                      <a:pPr lvl="0" algn="ctr">
                        <a:buNone/>
                      </a:pPr>
                      <a:endParaRPr lang="en-GB" sz="900" b="0" i="0" u="none" strike="noStrike" noProof="0" dirty="0">
                        <a:solidFill>
                          <a:srgbClr val="000000"/>
                        </a:solidFill>
                        <a:latin typeface="Arial"/>
                      </a:endParaRPr>
                    </a:p>
                  </a:txBody>
                  <a:tcPr>
                    <a:lnL w="12700">
                      <a:solidFill>
                        <a:schemeClr val="bg2"/>
                      </a:solidFill>
                    </a:lnL>
                  </a:tcPr>
                </a:tc>
                <a:extLst>
                  <a:ext uri="{0D108BD9-81ED-4DB2-BD59-A6C34878D82A}">
                    <a16:rowId xmlns:a16="http://schemas.microsoft.com/office/drawing/2014/main" val="4202104579"/>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D2.a​​</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Post incident analysis​​</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dirty="0">
                          <a:solidFill>
                            <a:srgbClr val="000000"/>
                          </a:solidFill>
                          <a:effectLst/>
                          <a:latin typeface="Arial"/>
                        </a:rPr>
                        <a:t>When an incident or near miss occurs, your </a:t>
                      </a:r>
                      <a:r>
                        <a:rPr lang="en-US" sz="800" b="0" i="0" dirty="0" err="1">
                          <a:solidFill>
                            <a:srgbClr val="000000"/>
                          </a:solidFill>
                          <a:effectLst/>
                          <a:latin typeface="Arial"/>
                        </a:rPr>
                        <a:t>organisation</a:t>
                      </a:r>
                      <a:r>
                        <a:rPr lang="en-US" sz="800" b="0" i="0" dirty="0">
                          <a:solidFill>
                            <a:srgbClr val="000000"/>
                          </a:solidFill>
                          <a:effectLst/>
                          <a:latin typeface="Arial"/>
                        </a:rPr>
                        <a:t> takes steps to understand its causes, informing appropriate remediating action.</a:t>
                      </a:r>
                      <a:r>
                        <a:rPr lang="en-GB" sz="800" b="0" i="0" dirty="0">
                          <a:solidFill>
                            <a:srgbClr val="000000"/>
                          </a:solidFill>
                          <a:effectLst/>
                          <a:latin typeface="Arial"/>
                        </a:rPr>
                        <a:t>​​</a:t>
                      </a:r>
                      <a:endParaRPr lang="en-GB" sz="900" b="0" i="0" dirty="0">
                        <a:solidFill>
                          <a:srgbClr val="000000"/>
                        </a:solidFill>
                        <a:effectLst/>
                        <a:latin typeface="Arial"/>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296290883"/>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D2.b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Using incidents and near misses to drive improvements​​</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dirty="0">
                          <a:solidFill>
                            <a:srgbClr val="000000"/>
                          </a:solidFill>
                          <a:effectLst/>
                          <a:latin typeface="Arial"/>
                        </a:rPr>
                        <a:t>Your </a:t>
                      </a:r>
                      <a:r>
                        <a:rPr lang="en-US" sz="800" b="0" i="0" dirty="0" err="1">
                          <a:solidFill>
                            <a:srgbClr val="000000"/>
                          </a:solidFill>
                          <a:effectLst/>
                          <a:latin typeface="Arial"/>
                        </a:rPr>
                        <a:t>organisation</a:t>
                      </a:r>
                      <a:r>
                        <a:rPr lang="en-US" sz="800" b="0" i="0" dirty="0">
                          <a:solidFill>
                            <a:srgbClr val="000000"/>
                          </a:solidFill>
                          <a:effectLst/>
                          <a:latin typeface="Arial"/>
                        </a:rPr>
                        <a:t> uses lessons learned from incidents and near misses to improve your security measures.</a:t>
                      </a:r>
                      <a:r>
                        <a:rPr lang="en-GB" sz="800" b="0" i="0" dirty="0">
                          <a:solidFill>
                            <a:srgbClr val="000000"/>
                          </a:solidFill>
                          <a:effectLst/>
                          <a:latin typeface="Arial"/>
                        </a:rPr>
                        <a:t>​​</a:t>
                      </a:r>
                      <a:endParaRPr lang="en-GB" sz="900" b="0" i="0" dirty="0">
                        <a:solidFill>
                          <a:srgbClr val="000000"/>
                        </a:solidFill>
                        <a:effectLst/>
                        <a:latin typeface="Arial"/>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562584048"/>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E1.a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Privacy and transparency information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follow best practice for providing privacy and transparency information to ensure that all individuals have a reasonable understanding of their rights and how their information is being used.</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nchor="b">
                    <a:lnR w="12700" cap="flat" cmpd="sng" algn="ctr">
                      <a:solidFill>
                        <a:schemeClr val="bg2"/>
                      </a:solidFill>
                      <a:prstDash val="solid"/>
                      <a:round/>
                      <a:headEnd type="none" w="med" len="med"/>
                      <a:tailEnd type="none" w="med" len="med"/>
                    </a:lnR>
                  </a:tcPr>
                </a:tc>
                <a:tc>
                  <a:txBody>
                    <a:bodyPr/>
                    <a:lstStyle/>
                    <a:p>
                      <a:endParaRPr lang="en-GB"/>
                    </a:p>
                  </a:txBody>
                  <a:tcPr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90904252"/>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E2.a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Managing data subject rights under UK GDPR​​</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appropriately assess and manage information rights requests such as subject access, rectification and objections.</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572644223"/>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E2.b​​</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Consent​​</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have a good understanding of requirements around consent and privacy, including the common law duty of confidentiality, and use these to manage consent.</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91000708"/>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E2.c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National data opt-out policy​​</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dirty="0">
                          <a:solidFill>
                            <a:srgbClr val="000000"/>
                          </a:solidFill>
                          <a:effectLst/>
                          <a:latin typeface="Arial"/>
                        </a:rPr>
                        <a:t>A robust policy and system is in place to ensure opt-outs are correctly applied to the information being used and shared by your </a:t>
                      </a:r>
                      <a:r>
                        <a:rPr lang="en-US" sz="800" b="0" i="0" dirty="0" err="1">
                          <a:solidFill>
                            <a:srgbClr val="000000"/>
                          </a:solidFill>
                          <a:effectLst/>
                          <a:latin typeface="Arial"/>
                        </a:rPr>
                        <a:t>organisation</a:t>
                      </a:r>
                      <a:r>
                        <a:rPr lang="en-US" sz="800" b="0" i="0" dirty="0">
                          <a:solidFill>
                            <a:srgbClr val="000000"/>
                          </a:solidFill>
                          <a:effectLst/>
                          <a:latin typeface="Arial"/>
                        </a:rPr>
                        <a:t>.</a:t>
                      </a:r>
                      <a:r>
                        <a:rPr lang="en-GB" sz="800" b="0" i="0" dirty="0">
                          <a:solidFill>
                            <a:srgbClr val="000000"/>
                          </a:solidFill>
                          <a:effectLst/>
                          <a:latin typeface="Arial"/>
                        </a:rPr>
                        <a:t>​​</a:t>
                      </a:r>
                      <a:endParaRPr lang="en-GB" sz="900" b="0" i="0" dirty="0">
                        <a:solidFill>
                          <a:srgbClr val="000000"/>
                        </a:solidFill>
                        <a:effectLst/>
                        <a:latin typeface="Arial"/>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4104879732"/>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E3.a​​</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Using and sharing information for direct care​​</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lawfully and appropriately use and share information for direct care.</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3156940005"/>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E3.b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Using and sharing information for other purposes ​​</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panose="020B0604020202020204" pitchFamily="34" charset="0"/>
                        </a:rPr>
                        <a:t>You lawfully and appropriately use and share information for purposes outside of direct care.</a:t>
                      </a:r>
                      <a:r>
                        <a:rPr lang="en-GB" sz="800" b="0" i="0">
                          <a:solidFill>
                            <a:srgbClr val="000000"/>
                          </a:solidFill>
                          <a:effectLst/>
                          <a:latin typeface="Arial" panose="020B0604020202020204" pitchFamily="34" charset="0"/>
                        </a:rPr>
                        <a:t>​​</a:t>
                      </a:r>
                      <a:endParaRPr lang="en-GB" sz="900" b="0" i="0">
                        <a:solidFill>
                          <a:srgbClr val="000000"/>
                        </a:solidFill>
                        <a:effectLst/>
                        <a:latin typeface="Segoe UI" panose="020B0502040204020203" pitchFamily="34" charset="0"/>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806245634"/>
                  </a:ext>
                </a:extLst>
              </a:tr>
              <a:tr h="237772">
                <a:tc>
                  <a:txBody>
                    <a:bodyPr/>
                    <a:lstStyle/>
                    <a:p>
                      <a:pPr marL="0" lvl="0" indent="0" algn="l">
                        <a:buNone/>
                      </a:pPr>
                      <a:r>
                        <a:rPr lang="en-US" sz="800" b="0" i="0" u="none" strike="noStrike" baseline="0" noProof="0">
                          <a:solidFill>
                            <a:srgbClr val="000000"/>
                          </a:solidFill>
                          <a:effectLst/>
                          <a:latin typeface="Arial"/>
                          <a:cs typeface="Arial"/>
                        </a:rPr>
                        <a:t>E4.a </a:t>
                      </a:r>
                      <a:endParaRPr lang="en-US"/>
                    </a:p>
                  </a:txBody>
                  <a:tcPr/>
                </a:tc>
                <a:tc>
                  <a:txBody>
                    <a:bodyPr/>
                    <a:lstStyle/>
                    <a:p>
                      <a:pPr marL="0" lvl="0" indent="0" algn="l">
                        <a:buNone/>
                      </a:pPr>
                      <a:r>
                        <a:rPr lang="en-US" sz="800" b="0" i="0" u="none" strike="noStrike" baseline="0" noProof="0">
                          <a:solidFill>
                            <a:srgbClr val="000000"/>
                          </a:solidFill>
                          <a:effectLst/>
                          <a:latin typeface="Arial"/>
                          <a:cs typeface="Arial"/>
                        </a:rPr>
                        <a:t>Managing records</a:t>
                      </a:r>
                      <a:endParaRPr lang="en-US"/>
                    </a:p>
                  </a:txBody>
                  <a:tcPr/>
                </a:tc>
                <a:tc>
                  <a:txBody>
                    <a:bodyPr/>
                    <a:lstStyle/>
                    <a:p>
                      <a:pPr marL="0" lvl="0" indent="0" algn="l">
                        <a:buNone/>
                      </a:pPr>
                      <a:r>
                        <a:rPr lang="en-GB" sz="800" b="0" i="0" u="none" strike="noStrike" baseline="0" noProof="0">
                          <a:solidFill>
                            <a:srgbClr val="000000"/>
                          </a:solidFill>
                          <a:effectLst/>
                          <a:latin typeface="Arial"/>
                          <a:cs typeface="Arial"/>
                        </a:rPr>
                        <a:t>You manage records in accordance with professional obligations and the law.</a:t>
                      </a:r>
                      <a:endParaRPr lang="en-US"/>
                    </a:p>
                  </a:txBody>
                  <a:tcPr>
                    <a:lnR w="12700">
                      <a:solidFill>
                        <a:schemeClr val="bg2"/>
                      </a:solidFill>
                    </a:lnR>
                  </a:tcPr>
                </a:tc>
                <a:tc>
                  <a:txBody>
                    <a:bodyPr/>
                    <a:lstStyle/>
                    <a:p>
                      <a:pPr lvl="0">
                        <a:buNone/>
                      </a:pPr>
                      <a:endParaRPr lang="en-GB" dirty="0"/>
                    </a:p>
                  </a:txBody>
                  <a:tcPr>
                    <a:lnL w="12700">
                      <a:solidFill>
                        <a:schemeClr val="bg2"/>
                      </a:solidFill>
                    </a:lnL>
                    <a:lnR w="12700">
                      <a:solidFill>
                        <a:schemeClr val="bg2"/>
                      </a:solidFill>
                    </a:lnR>
                  </a:tcPr>
                </a:tc>
                <a:tc>
                  <a:txBody>
                    <a:bodyPr/>
                    <a:lstStyle/>
                    <a:p>
                      <a:pPr lvl="0" algn="ctr">
                        <a:buNone/>
                      </a:pPr>
                      <a:endParaRPr lang="en-GB" sz="900" b="0" i="0" u="none" strike="noStrike" noProof="0" dirty="0">
                        <a:solidFill>
                          <a:srgbClr val="000000"/>
                        </a:solidFill>
                        <a:latin typeface="Arial"/>
                      </a:endParaRPr>
                    </a:p>
                  </a:txBody>
                  <a:tcPr>
                    <a:lnL w="12700">
                      <a:solidFill>
                        <a:schemeClr val="bg2"/>
                      </a:solidFill>
                    </a:lnL>
                    <a:lnR w="12700">
                      <a:solidFill>
                        <a:schemeClr val="bg2"/>
                      </a:solidFill>
                    </a:lnR>
                  </a:tcPr>
                </a:tc>
                <a:tc>
                  <a:txBody>
                    <a:bodyPr/>
                    <a:lstStyle/>
                    <a:p>
                      <a:pPr lvl="0" algn="ctr">
                        <a:buNone/>
                      </a:pPr>
                      <a:endParaRPr lang="en-GB" sz="900" b="0" i="0" u="none" strike="noStrike" noProof="0" dirty="0">
                        <a:solidFill>
                          <a:srgbClr val="000000"/>
                        </a:solidFill>
                        <a:latin typeface="Arial"/>
                      </a:endParaRPr>
                    </a:p>
                  </a:txBody>
                  <a:tcPr>
                    <a:lnL w="12700">
                      <a:solidFill>
                        <a:schemeClr val="bg2"/>
                      </a:solidFill>
                    </a:lnL>
                  </a:tcPr>
                </a:tc>
                <a:extLst>
                  <a:ext uri="{0D108BD9-81ED-4DB2-BD59-A6C34878D82A}">
                    <a16:rowId xmlns:a16="http://schemas.microsoft.com/office/drawing/2014/main" val="553915240"/>
                  </a:ext>
                </a:extLst>
              </a:tr>
              <a:tr h="237772">
                <a:tc>
                  <a:txBody>
                    <a:bodyPr/>
                    <a:lstStyle/>
                    <a:p>
                      <a:pPr marL="0" marR="0" indent="0" algn="l" rtl="0" fontAlgn="base">
                        <a:buNone/>
                      </a:pPr>
                      <a:r>
                        <a:rPr lang="en-US" sz="800" b="0" i="0">
                          <a:solidFill>
                            <a:srgbClr val="000000"/>
                          </a:solidFill>
                          <a:effectLst/>
                          <a:latin typeface="Arial" panose="020B0604020202020204" pitchFamily="34" charset="0"/>
                        </a:rPr>
                        <a:t>E4.b​​</a:t>
                      </a:r>
                      <a:endParaRPr lang="en-US"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800" b="0" i="0">
                          <a:solidFill>
                            <a:srgbClr val="000000"/>
                          </a:solidFill>
                          <a:effectLst/>
                          <a:latin typeface="Arial"/>
                        </a:rPr>
                        <a:t>Clinical coding​​</a:t>
                      </a:r>
                      <a:endParaRPr lang="en-US" sz="900" b="0" i="0">
                        <a:solidFill>
                          <a:srgbClr val="000000"/>
                        </a:solidFill>
                        <a:effectLst/>
                        <a:latin typeface="Arial"/>
                      </a:endParaRPr>
                    </a:p>
                  </a:txBody>
                  <a:tcPr/>
                </a:tc>
                <a:tc>
                  <a:txBody>
                    <a:bodyPr/>
                    <a:lstStyle/>
                    <a:p>
                      <a:pPr marL="0" marR="0" indent="0" algn="l" rtl="0" fontAlgn="base">
                        <a:buNone/>
                      </a:pPr>
                      <a:r>
                        <a:rPr lang="en-US" sz="800" b="0" i="0" dirty="0">
                          <a:solidFill>
                            <a:srgbClr val="000000"/>
                          </a:solidFill>
                          <a:effectLst/>
                          <a:latin typeface="Arial"/>
                        </a:rPr>
                        <a:t>You are committed to regularly evaluating and improving your </a:t>
                      </a:r>
                      <a:r>
                        <a:rPr lang="en-US" sz="800" b="0" i="0" dirty="0" err="1">
                          <a:solidFill>
                            <a:srgbClr val="000000"/>
                          </a:solidFill>
                          <a:effectLst/>
                          <a:latin typeface="Arial"/>
                        </a:rPr>
                        <a:t>organisations</a:t>
                      </a:r>
                      <a:r>
                        <a:rPr lang="en-US" sz="800" b="0" i="0" dirty="0">
                          <a:solidFill>
                            <a:srgbClr val="000000"/>
                          </a:solidFill>
                          <a:effectLst/>
                          <a:latin typeface="Arial"/>
                        </a:rPr>
                        <a:t> coded clinical data.</a:t>
                      </a:r>
                      <a:r>
                        <a:rPr lang="en-GB" sz="800" b="0" i="0" dirty="0">
                          <a:solidFill>
                            <a:srgbClr val="000000"/>
                          </a:solidFill>
                          <a:effectLst/>
                          <a:latin typeface="Arial"/>
                        </a:rPr>
                        <a:t>​</a:t>
                      </a:r>
                      <a:endParaRPr lang="en-GB" sz="900" b="0" i="0" dirty="0">
                        <a:solidFill>
                          <a:srgbClr val="000000"/>
                        </a:solidFill>
                        <a:effectLst/>
                        <a:latin typeface="Arial"/>
                      </a:endParaRPr>
                    </a:p>
                  </a:txBody>
                  <a:tcPr>
                    <a:lnR w="12700" cap="flat" cmpd="sng" algn="ctr">
                      <a:solidFill>
                        <a:schemeClr val="bg2"/>
                      </a:solidFill>
                      <a:prstDash val="solid"/>
                      <a:round/>
                      <a:headEnd type="none" w="med" len="med"/>
                      <a:tailEnd type="none" w="med" len="med"/>
                    </a:lnR>
                  </a:tcPr>
                </a:tc>
                <a:tc>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tcPr>
                </a:tc>
                <a:tc>
                  <a:txBody>
                    <a:bodyPr/>
                    <a:lstStyle/>
                    <a:p>
                      <a:pPr algn="ctr"/>
                      <a:endParaRPr lang="en-GB" sz="900" b="0" i="0" u="none" strike="noStrike" noProof="0">
                        <a:solidFill>
                          <a:srgbClr val="000000"/>
                        </a:solidFill>
                        <a:latin typeface="Arial"/>
                      </a:endParaRPr>
                    </a:p>
                  </a:txBody>
                  <a:tcPr>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2170917072"/>
                  </a:ext>
                </a:extLst>
              </a:tr>
            </a:tbl>
          </a:graphicData>
        </a:graphic>
      </p:graphicFrame>
    </p:spTree>
    <p:extLst>
      <p:ext uri="{BB962C8B-B14F-4D97-AF65-F5344CB8AC3E}">
        <p14:creationId xmlns:p14="http://schemas.microsoft.com/office/powerpoint/2010/main" val="2463378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FONTUSED" val="KPMGFONT"/>
  <p:tag name="KEYWORD" val="SCREENWIDE"/>
  <p:tag name="TEMPLATEVERSION" val="17/07/2017 11:56:04"/>
  <p:tag name="TOOLBARVERSION" val="5.30a"/>
  <p:tag name="TYPE" val="ScreenWide"/>
</p:tagLst>
</file>

<file path=ppt/theme/theme1.xml><?xml version="1.0" encoding="utf-8"?>
<a:theme xmlns:a="http://schemas.openxmlformats.org/drawingml/2006/main" name="KPMG Widescreen [16:9] Feb 2022">
  <a:themeElements>
    <a:clrScheme name="Custom 3">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C233C"/>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spcAft>
            <a:spcPts val="600"/>
          </a:spcAft>
          <a:defRPr sz="1500" b="1" dirty="0"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Widescreen-Revised_v15_Create.potx" id="{1193D7D8-8FCF-4636-AD4E-F85F84CC6E69}" vid="{48294364-7D48-4660-9701-140D5F0472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7261E02930DF40A9B61B0AB18A45D2" ma:contentTypeVersion="54" ma:contentTypeDescription="Create a new document." ma:contentTypeScope="" ma:versionID="bdc0a6b6caca21fbdeba24e5ce51eef1">
  <xsd:schema xmlns:xsd="http://www.w3.org/2001/XMLSchema" xmlns:xs="http://www.w3.org/2001/XMLSchema" xmlns:p="http://schemas.microsoft.com/office/2006/metadata/properties" xmlns:ns1="http://schemas.microsoft.com/sharepoint/v3" xmlns:ns2="10820b01-01be-460b-80f3-3a9f56841c3b" xmlns:ns3="1a75aaad-3466-4017-a44a-cd72d7792456" targetNamespace="http://schemas.microsoft.com/office/2006/metadata/properties" ma:root="true" ma:fieldsID="5cb8c9b9c3659e990072b3c5b14ff74c" ns1:_="" ns2:_="" ns3:_="">
    <xsd:import namespace="http://schemas.microsoft.com/sharepoint/v3"/>
    <xsd:import namespace="10820b01-01be-460b-80f3-3a9f56841c3b"/>
    <xsd:import namespace="1a75aaad-3466-4017-a44a-cd72d779245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Question" minOccurs="0"/>
                <xsd:element ref="ns2:Answer"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1:_ip_UnifiedCompliancePolicyProperties" minOccurs="0"/>
                <xsd:element ref="ns1:_ip_UnifiedCompliancePolicyUIAc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820b01-01be-460b-80f3-3a9f56841c3b"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9" nillable="true" ma:displayName="MediaServiceDateTaken" ma:hidden="true" ma:indexed="true" ma:internalName="MediaServiceDateTaken" ma:readOnly="true">
      <xsd:simpleType>
        <xsd:restriction base="dms:Text"/>
      </xsd:simpleType>
    </xsd:element>
    <xsd:element name="MediaLengthInSeconds" ma:index="10" nillable="true" ma:displayName="MediaLengthInSeconds" ma:hidden="true" ma:internalName="MediaLengthInSeconds" ma:readOnly="true">
      <xsd:simpleType>
        <xsd:restriction base="dms:Unknown"/>
      </xsd:simpleType>
    </xsd:element>
    <xsd:element name="Question" ma:index="11" nillable="true" ma:displayName="Question" ma:description="FAQ to Risk Ledger" ma:internalName="Question" ma:readOnly="false">
      <xsd:simpleType>
        <xsd:restriction base="dms:Note">
          <xsd:maxLength value="255"/>
        </xsd:restriction>
      </xsd:simpleType>
    </xsd:element>
    <xsd:element name="Answer" ma:index="12" nillable="true" ma:displayName="Answer" ma:description="Response" ma:internalName="Answer" ma:readOnly="fals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igrationWizId" ma:index="23" nillable="true" ma:displayName="MigrationWizId" ma:internalName="MigrationWizId">
      <xsd:simpleType>
        <xsd:restriction base="dms:Text"/>
      </xsd:simpleType>
    </xsd:element>
    <xsd:element name="MigrationWizIdPermissions" ma:index="24" nillable="true" ma:displayName="MigrationWizIdPermissions" ma:internalName="MigrationWizIdPermissions">
      <xsd:simpleType>
        <xsd:restriction base="dms:Text"/>
      </xsd:simpleType>
    </xsd:element>
    <xsd:element name="MigrationWizIdPermissionLevels" ma:index="25" nillable="true" ma:displayName="MigrationWizIdPermissionLevels" ma:internalName="MigrationWizIdPermissionLevels">
      <xsd:simpleType>
        <xsd:restriction base="dms:Text"/>
      </xsd:simpleType>
    </xsd:element>
    <xsd:element name="MigrationWizIdDocumentLibraryPermissions" ma:index="26" nillable="true" ma:displayName="MigrationWizIdDocumentLibraryPermissions" ma:internalName="MigrationWizIdDocumentLibraryPermissions">
      <xsd:simpleType>
        <xsd:restriction base="dms:Text"/>
      </xsd:simpleType>
    </xsd:element>
    <xsd:element name="MigrationWizIdSecurityGroups" ma:index="27" nillable="true" ma:displayName="MigrationWizIdSecurityGroups" ma:internalName="MigrationWizIdSecurityGroups">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_Flow_SignoffStatus" ma:index="31"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75aaad-3466-4017-a44a-cd72d7792456" elementFormDefault="qualified">
    <xsd:import namespace="http://schemas.microsoft.com/office/2006/documentManagement/types"/>
    <xsd:import namespace="http://schemas.microsoft.com/office/infopath/2007/PartnerControls"/>
    <xsd:element name="SharedWithUsers" ma:index="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8"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8f03c446-7ac7-4a2e-941f-07126dbf01ed}" ma:internalName="TaxCatchAll" ma:showField="CatchAllData" ma:web="1a75aaad-3466-4017-a44a-cd72d77924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 xmlns="10820b01-01be-460b-80f3-3a9f56841c3b" xsi:nil="true"/>
    <_ip_UnifiedCompliancePolicyUIAction xmlns="http://schemas.microsoft.com/sharepoint/v3" xsi:nil="true"/>
    <MigrationWizIdSecurityGroups xmlns="10820b01-01be-460b-80f3-3a9f56841c3b" xsi:nil="true"/>
    <MigrationWizIdPermissions xmlns="10820b01-01be-460b-80f3-3a9f56841c3b" xsi:nil="true"/>
    <lcf76f155ced4ddcb4097134ff3c332f xmlns="10820b01-01be-460b-80f3-3a9f56841c3b">
      <Terms xmlns="http://schemas.microsoft.com/office/infopath/2007/PartnerControls"/>
    </lcf76f155ced4ddcb4097134ff3c332f>
    <_ip_UnifiedCompliancePolicyProperties xmlns="http://schemas.microsoft.com/sharepoint/v3" xsi:nil="true"/>
    <MigrationWizIdDocumentLibraryPermissions xmlns="10820b01-01be-460b-80f3-3a9f56841c3b" xsi:nil="true"/>
    <Question xmlns="10820b01-01be-460b-80f3-3a9f56841c3b" xsi:nil="true"/>
    <Answer xmlns="10820b01-01be-460b-80f3-3a9f56841c3b" xsi:nil="true"/>
    <TaxCatchAll xmlns="1a75aaad-3466-4017-a44a-cd72d7792456" xsi:nil="true"/>
    <_Flow_SignoffStatus xmlns="10820b01-01be-460b-80f3-3a9f56841c3b" xsi:nil="true"/>
    <MigrationWizIdPermissionLevels xmlns="10820b01-01be-460b-80f3-3a9f56841c3b" xsi:nil="true"/>
  </documentManagement>
</p:properties>
</file>

<file path=customXml/itemProps1.xml><?xml version="1.0" encoding="utf-8"?>
<ds:datastoreItem xmlns:ds="http://schemas.openxmlformats.org/officeDocument/2006/customXml" ds:itemID="{F195C24B-71EA-47DC-A646-68CA41A652CA}">
  <ds:schemaRefs>
    <ds:schemaRef ds:uri="10820b01-01be-460b-80f3-3a9f56841c3b"/>
    <ds:schemaRef ds:uri="1a75aaad-3466-4017-a44a-cd72d77924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4B0EF99-045C-4840-8EFD-F2D079AB42B3}">
  <ds:schemaRefs>
    <ds:schemaRef ds:uri="http://schemas.microsoft.com/sharepoint/v3/contenttype/forms"/>
  </ds:schemaRefs>
</ds:datastoreItem>
</file>

<file path=customXml/itemProps3.xml><?xml version="1.0" encoding="utf-8"?>
<ds:datastoreItem xmlns:ds="http://schemas.openxmlformats.org/officeDocument/2006/customXml" ds:itemID="{03C6D18F-C6D2-4A53-8DB7-D71F174D5C29}">
  <ds:schemaRefs>
    <ds:schemaRef ds:uri="10820b01-01be-460b-80f3-3a9f56841c3b"/>
    <ds:schemaRef ds:uri="1a75aaad-3466-4017-a44a-cd72d77924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emplate>Widescreen-Revised_v15_Create</Template>
  <Application>Microsoft Office PowerPoint</Application>
  <PresentationFormat>Widescreen</PresentationFormat>
  <Slides>9</Slides>
  <Notes>1</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KPMG Widescreen [16:9] Feb 2022</vt:lpstr>
      <vt:lpstr>Office Theme</vt:lpstr>
      <vt:lpstr>Cyber Assessment Framework-aligned Data Security and Protection Toolkit Independent assessor   Terms of Reference </vt:lpstr>
      <vt:lpstr>Data Security and Protection Toolkit </vt:lpstr>
      <vt:lpstr>Data Security and Protection Toolkit </vt:lpstr>
      <vt:lpstr>Appendix A.1    </vt:lpstr>
      <vt:lpstr>Appendix A.2  </vt:lpstr>
      <vt:lpstr>Appendix B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screen template</dc:title>
  <dc:creator>Kumar, Ganesh</dc:creator>
  <cp:revision>17</cp:revision>
  <dcterms:created xsi:type="dcterms:W3CDTF">2022-07-11T13:25:09Z</dcterms:created>
  <dcterms:modified xsi:type="dcterms:W3CDTF">2026-10-07T08:12:51Z</dcterms:modified>
  <cp:category>KPMG Public</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0x010100197261E02930DF40A9B61B0AB18A45D2</vt:lpwstr>
  </property>
  <property fmtid="{D5CDD505-2E9C-101B-9397-08002B2CF9AE}" pid="3" name="MediaServiceImageTags">
    <vt:lpwstr/>
  </property>
</Properties>
</file>