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 id="2147483942" r:id="rId5"/>
  </p:sldMasterIdLst>
  <p:notesMasterIdLst>
    <p:notesMasterId r:id="rId47"/>
  </p:notesMasterIdLst>
  <p:handoutMasterIdLst>
    <p:handoutMasterId r:id="rId48"/>
  </p:handoutMasterIdLst>
  <p:sldIdLst>
    <p:sldId id="1923" r:id="rId6"/>
    <p:sldId id="2147482521" r:id="rId7"/>
    <p:sldId id="2147482522" r:id="rId8"/>
    <p:sldId id="2147482581" r:id="rId9"/>
    <p:sldId id="2147482560" r:id="rId10"/>
    <p:sldId id="2147482576" r:id="rId11"/>
    <p:sldId id="2145707312" r:id="rId12"/>
    <p:sldId id="2147482557" r:id="rId13"/>
    <p:sldId id="2147482570" r:id="rId14"/>
    <p:sldId id="2147482571" r:id="rId15"/>
    <p:sldId id="2147482575" r:id="rId16"/>
    <p:sldId id="2147482577" r:id="rId17"/>
    <p:sldId id="2147482578" r:id="rId18"/>
    <p:sldId id="2147482579" r:id="rId19"/>
    <p:sldId id="2147482580" r:id="rId20"/>
    <p:sldId id="2147482558" r:id="rId21"/>
    <p:sldId id="2147482478" r:id="rId22"/>
    <p:sldId id="2147482520" r:id="rId23"/>
    <p:sldId id="2147482566" r:id="rId24"/>
    <p:sldId id="2147482567" r:id="rId25"/>
    <p:sldId id="2147482549" r:id="rId26"/>
    <p:sldId id="2147482568" r:id="rId27"/>
    <p:sldId id="2147482538" r:id="rId28"/>
    <p:sldId id="2147482583" r:id="rId29"/>
    <p:sldId id="2147482532" r:id="rId30"/>
    <p:sldId id="2147482584" r:id="rId31"/>
    <p:sldId id="2147482562" r:id="rId32"/>
    <p:sldId id="2147482572" r:id="rId33"/>
    <p:sldId id="2147482552" r:id="rId34"/>
    <p:sldId id="2147482543" r:id="rId35"/>
    <p:sldId id="2147482544" r:id="rId36"/>
    <p:sldId id="2147482545" r:id="rId37"/>
    <p:sldId id="2147482547" r:id="rId38"/>
    <p:sldId id="2147482546" r:id="rId39"/>
    <p:sldId id="2147482539" r:id="rId40"/>
    <p:sldId id="2145707309" r:id="rId41"/>
    <p:sldId id="2147482574" r:id="rId42"/>
    <p:sldId id="2147482529" r:id="rId43"/>
    <p:sldId id="2145707295" r:id="rId44"/>
    <p:sldId id="2147482586" r:id="rId45"/>
    <p:sldId id="2147482509"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0232BC1E-DF1E-CDD0-5BD4-F675EEF7BBB4}" name="BULLWARD, Alistair (NHS ENGLAND - X26)" initials="BX" userId="S::alistair.bullward1@nhs.net::e6a0c482-40fe-4e0e-b464-189e89b0bebc" providerId="AD"/>
  <p188:author id="{0166192D-1353-9A53-ADFA-6F04E31DCF18}" name="HOLLOWS, David (NHS ENGLAND - X26)" initials="DH" userId="S::david.hollows1@nhs.net::dedc3d20-c281-47ce-9962-cd1735bb0638" providerId="AD"/>
  <p188:author id="{31BC5B2D-8EF7-5791-0005-D8FB3F3B974D}" name="HARRISON, Gavin (NHS ENGLAND)" initials="" userId="S::gavin.harrison@nhs.net::12589ea1-74be-4414-81e7-912615e7c948" providerId="AD"/>
  <p188:author id="{E00C1B4D-FD5E-BBE1-8750-B6BB27CD8490}" name="ELYAN, Charlotte (NHS ENGLAND)" initials="CE" userId="S::charlotte.elyan@nhs.net::f856fe8a-998a-46bf-b80a-fcea47413612" providerId="AD"/>
  <p188:author id="{0480AA54-24AA-757A-61C4-ED029119BCF3}" name="SMITH, Oliver (NHS ENGLAND - X26)" initials="OS" userId="S::oliver.smith3@nhs.net::6ecaa89b-189b-49a0-83c4-1468801f700a" providerId="AD"/>
  <p188:author id="{BACB435F-5FC1-D790-4E8D-1BB589769B3C}" name="HOLLINGS, Sam (NHS ENGLAND - X26)" initials="HX" userId="S::sam.hollings1@nhs.net::a36e13a0-321b-4f84-a83e-505de1f3a7d1" providerId="AD"/>
  <p188:author id="{80615B83-31BD-B08C-1597-14AB08737F0D}" name="MANTOVANI, Giulia (NHS ENGLAND - X26)" initials="MX" userId="S::giulia.mantovani1@nhs.net::7545cdc4-6344-419b-b5fc-f6d91098c47f" providerId="AD"/>
  <p188:author id="{02D06D90-2212-B1B6-0A2D-B3AE03340E00}" name="ELLISS-BROOKES, Lucy (NHS ENGLAND - X26)" initials="LE" userId="S::lucy.elliss-brookes1@nhs.net::3d79e6db-85fc-4a22-b7c3-417433a1f0fb" providerId="AD"/>
  <p188:author id="{714F7D96-9977-F698-A514-0C459C7BC34B}" name="MANKU, Sandeep (NHS ENGLAND)" initials="SM" userId="S::sandeep.manku@nhs.net::eb8fd15e-c2f1-4d49-a5b9-609138e9bdcd" providerId="AD"/>
  <p188:author id="{A58DA497-E8B7-926A-A962-8931D2337D19}" name="HINKS, Samantha (NHS ENGLAND)" initials="HE" userId="S::samantha.hinks@nhs.net::1ab07b4e-b3f1-4cd3-8ac9-0a9553b7f1e8" providerId="AD"/>
  <p188:author id="{B4B3DE97-098F-CFC7-347D-51A9F00A0520}" name="SATO, Laura (NHS ENGLAND - X26)" initials="LS" userId="S::laura.sato@nhs.net::c701cda7-74be-4b37-a665-951dc84b6efd" providerId="AD"/>
  <p188:author id="{07FD509C-E709-79B7-A330-2767575A8909}" name="EVANS, Lara (NHS ENGLAND - X24)" initials="" userId="S::lara.evans6@nhs.net::3042d786-129b-43d8-84ff-0124e8cdc785" providerId="AD"/>
  <p188:author id="{AAF1BFAA-7914-159D-74EE-1DE2D80F650E}" name="WEBB, Julia (NHS ENGLAND)" initials="JW" userId="S::juliawebb@nhs.net::652260a1-5b74-43f5-9eed-843fa4cc9cf7" providerId="AD"/>
  <p188:author id="{24A1FCAA-3A9D-9395-969A-D5B160DE9760}" name="LLEWELLYN, Rebecca (NHS ENGLAND)" initials="RL" userId="S::rebecca.llewellyn2@nhs.net::38bb06f6-6ff1-4e5c-9fe4-1b0641dc74f6" providerId="AD"/>
  <p188:author id="{93725BB9-AD69-ABE9-B462-B31DE65A8444}" name="GRAHAM, Charlotte (NHS ENGLAND)" initials="CG" userId="S::charlotte.graham14@nhs.net::1ba321d4-4b42-482e-be3b-fc4ca00533af" providerId="AD"/>
  <p188:author id="{CCF95BE1-4BCC-7142-E22B-2152574F4511}" name="HIGGINS, Jane (NHS ENGLAND - X26)" initials="JH" userId="S::jane.higgins8@nhs.net::c039834f-0acb-4d15-adc7-e9d4ba55da4b" providerId="AD"/>
  <p188:author id="{FE0790F1-3709-F34D-10B9-426548441612}" name="THEW, Sarah (NHS ENGLAND)" initials="ST" userId="S::sarah.thew2@nhs.net::1fde74a1-3135-40ea-bb52-2aa167891e94" providerId="AD"/>
  <p188:author id="{16D7E8FA-138F-55C8-4D33-801BE2B020FE}" name="MCNALLY, Robyn (NHS ENGLAND)" initials="RM" userId="S::robyn.mcnally1@nhs.net::29332e1b-a207-40d1-974f-0cbd24f394b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D2CC"/>
    <a:srgbClr val="99DBD6"/>
    <a:srgbClr val="99DDEB"/>
    <a:srgbClr val="80D4E7"/>
    <a:srgbClr val="005EB8"/>
    <a:srgbClr val="E8EDEE"/>
    <a:srgbClr val="003087"/>
    <a:srgbClr val="82D1CB"/>
    <a:srgbClr val="00A499"/>
    <a:srgbClr val="00A9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303D22-FEBA-49AC-8931-62F1AB2DC949}" v="198" dt="2026-05-21T07:43:45.290"/>
    <p1510:client id="{741F5B2C-EF10-47D2-BD70-9348565E4272}" v="1" dt="2026-05-22T10:54:58.913"/>
    <p1510:client id="{96656366-6430-44DC-909E-D99EE9DA60BD}" v="66" dt="2026-05-20T13:38:09.757"/>
    <p1510:client id="{F59E0335-4044-470C-B0DE-1FE1E3E0E83B}" v="938" dt="2026-05-21T07:53:59.320"/>
    <p1510:client id="{FB37DD7B-84B5-4872-868A-EF97CE254053}" v="5212" dt="2026-05-21T14:07:17.2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03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presProps" Target="presProps.xml"/><Relationship Id="rId55"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22/05/2026</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22/05/2026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Put the recording on!!   Please be aware if you ask questions during the recording you are being recorded!</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709846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NDSP will sit on NDIT</a:t>
            </a:r>
          </a:p>
          <a:p>
            <a:endParaRPr lang="en-GB"/>
          </a:p>
          <a:p>
            <a:r>
              <a:rPr lang="en-GB"/>
              <a:t>A single data submission portal</a:t>
            </a:r>
          </a:p>
          <a:p>
            <a:pPr lvl="1"/>
            <a:r>
              <a:rPr lang="en-GB"/>
              <a:t>Manage everything in one place</a:t>
            </a:r>
          </a:p>
          <a:p>
            <a:pPr lvl="1"/>
            <a:r>
              <a:rPr lang="en-GB"/>
              <a:t>Ambition is to eventually consolidate 24+ legacy portals</a:t>
            </a:r>
          </a:p>
          <a:p>
            <a:r>
              <a:rPr lang="en-GB"/>
              <a:t>Choice of submission routes to reduce burden</a:t>
            </a:r>
          </a:p>
          <a:p>
            <a:pPr lvl="1"/>
            <a:r>
              <a:rPr lang="en-GB"/>
              <a:t>API, file transfer, file upload, webform and FDP local tenant flows</a:t>
            </a:r>
          </a:p>
          <a:p>
            <a:r>
              <a:rPr lang="en-GB"/>
              <a:t>Consistent data validation </a:t>
            </a:r>
          </a:p>
          <a:p>
            <a:pPr lvl="1"/>
            <a:r>
              <a:rPr lang="en-GB"/>
              <a:t>Data Validation Engine (DVE) using shared rules</a:t>
            </a:r>
          </a:p>
          <a:p>
            <a:r>
              <a:rPr lang="en-GB"/>
              <a:t>Collection management</a:t>
            </a:r>
          </a:p>
          <a:p>
            <a:pPr lvl="1"/>
            <a:r>
              <a:rPr lang="en-GB"/>
              <a:t>Management information, collection windows, permissions</a:t>
            </a:r>
          </a:p>
          <a:p>
            <a:endParaRPr lang="en-GB"/>
          </a:p>
          <a:p>
            <a:endParaRPr lang="en-GB"/>
          </a:p>
        </p:txBody>
      </p:sp>
      <p:sp>
        <p:nvSpPr>
          <p:cNvPr id="4" name="Slide Number Placeholder 3"/>
          <p:cNvSpPr>
            <a:spLocks noGrp="1"/>
          </p:cNvSpPr>
          <p:nvPr>
            <p:ph type="sldNum" sz="quarter" idx="5"/>
          </p:nvPr>
        </p:nvSpPr>
        <p:spPr/>
        <p:txBody>
          <a:bodyPr/>
          <a:lstStyle/>
          <a:p>
            <a:fld id="{481461C5-21BA-4C05-9328-0EC55767EB3A}" type="slidenum">
              <a:rPr lang="en-GB" smtClean="0"/>
              <a:t>17</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E01DC2-F76B-E276-6003-A967AFF894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4072DC-8AF5-4DB2-39B0-9E90EF1C06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BA0E79-3F72-FBDA-4C26-8AD40E1FBA09}"/>
              </a:ext>
            </a:extLst>
          </p:cNvPr>
          <p:cNvSpPr>
            <a:spLocks noGrp="1"/>
          </p:cNvSpPr>
          <p:nvPr>
            <p:ph type="body" idx="1"/>
          </p:nvPr>
        </p:nvSpPr>
        <p:spPr/>
        <p:txBody>
          <a:bodyPr/>
          <a:lstStyle/>
          <a:p>
            <a:r>
              <a:rPr lang="en-GB"/>
              <a:t>NDSP will sit on NDIT</a:t>
            </a:r>
          </a:p>
          <a:p>
            <a:endParaRPr lang="en-GB"/>
          </a:p>
          <a:p>
            <a:r>
              <a:rPr lang="en-GB"/>
              <a:t>A single data submission portal</a:t>
            </a:r>
          </a:p>
          <a:p>
            <a:pPr lvl="1"/>
            <a:r>
              <a:rPr lang="en-GB"/>
              <a:t>Manage everything in one place</a:t>
            </a:r>
          </a:p>
          <a:p>
            <a:pPr lvl="1"/>
            <a:r>
              <a:rPr lang="en-GB"/>
              <a:t>Ambition is to eventually consolidate 24+ legacy portals</a:t>
            </a:r>
          </a:p>
          <a:p>
            <a:r>
              <a:rPr lang="en-GB"/>
              <a:t>Choice of submission routes to reduce burden</a:t>
            </a:r>
          </a:p>
          <a:p>
            <a:pPr lvl="1"/>
            <a:r>
              <a:rPr lang="en-GB"/>
              <a:t>API, file transfer, file upload, webform and FDP local tenant flows</a:t>
            </a:r>
          </a:p>
          <a:p>
            <a:r>
              <a:rPr lang="en-GB"/>
              <a:t>Consistent data validation </a:t>
            </a:r>
          </a:p>
          <a:p>
            <a:pPr lvl="1"/>
            <a:r>
              <a:rPr lang="en-GB"/>
              <a:t>Data Validation Engine (DVE) using shared rules</a:t>
            </a:r>
          </a:p>
          <a:p>
            <a:r>
              <a:rPr lang="en-GB"/>
              <a:t>Collection management</a:t>
            </a:r>
          </a:p>
          <a:p>
            <a:pPr lvl="1"/>
            <a:r>
              <a:rPr lang="en-GB"/>
              <a:t>Management information, collection windows, permissions</a:t>
            </a:r>
          </a:p>
          <a:p>
            <a:endParaRPr lang="en-GB"/>
          </a:p>
          <a:p>
            <a:endParaRPr lang="en-GB"/>
          </a:p>
        </p:txBody>
      </p:sp>
      <p:sp>
        <p:nvSpPr>
          <p:cNvPr id="4" name="Slide Number Placeholder 3">
            <a:extLst>
              <a:ext uri="{FF2B5EF4-FFF2-40B4-BE49-F238E27FC236}">
                <a16:creationId xmlns:a16="http://schemas.microsoft.com/office/drawing/2014/main" id="{C148B7DB-73A7-49AC-9D65-9C3F80E106FF}"/>
              </a:ext>
            </a:extLst>
          </p:cNvPr>
          <p:cNvSpPr>
            <a:spLocks noGrp="1"/>
          </p:cNvSpPr>
          <p:nvPr>
            <p:ph type="sldNum" sz="quarter" idx="5"/>
          </p:nvPr>
        </p:nvSpPr>
        <p:spPr/>
        <p:txBody>
          <a:bodyPr/>
          <a:lstStyle/>
          <a:p>
            <a:fld id="{481461C5-21BA-4C05-9328-0EC55767EB3A}" type="slidenum">
              <a:rPr lang="en-GB" smtClean="0"/>
              <a:t>18</a:t>
            </a:fld>
            <a:endParaRPr lang="en-GB"/>
          </a:p>
        </p:txBody>
      </p:sp>
    </p:spTree>
    <p:extLst>
      <p:ext uri="{BB962C8B-B14F-4D97-AF65-F5344CB8AC3E}">
        <p14:creationId xmlns:p14="http://schemas.microsoft.com/office/powerpoint/2010/main" val="3055823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25</a:t>
            </a:fld>
            <a:endParaRPr lang="en-GB"/>
          </a:p>
        </p:txBody>
      </p:sp>
    </p:spTree>
    <p:extLst>
      <p:ext uri="{BB962C8B-B14F-4D97-AF65-F5344CB8AC3E}">
        <p14:creationId xmlns:p14="http://schemas.microsoft.com/office/powerpoint/2010/main" val="223671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7FE7DB-942C-4ECC-75F3-B75AB220E3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71ADD9-F78D-603C-358F-4D2F21FB8B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F8358C-A88D-1C7B-DD03-F3A12B7F53F6}"/>
              </a:ext>
            </a:extLst>
          </p:cNvPr>
          <p:cNvSpPr>
            <a:spLocks noGrp="1"/>
          </p:cNvSpPr>
          <p:nvPr>
            <p:ph type="body" idx="1"/>
          </p:nvPr>
        </p:nvSpPr>
        <p:spPr/>
        <p:txBody>
          <a:bodyPr/>
          <a:lstStyle/>
          <a:p>
            <a:r>
              <a:rPr lang="en-GB"/>
              <a:t>Demo the file submission process, submission history and viewing error reports</a:t>
            </a:r>
          </a:p>
        </p:txBody>
      </p:sp>
      <p:sp>
        <p:nvSpPr>
          <p:cNvPr id="4" name="Slide Number Placeholder 3">
            <a:extLst>
              <a:ext uri="{FF2B5EF4-FFF2-40B4-BE49-F238E27FC236}">
                <a16:creationId xmlns:a16="http://schemas.microsoft.com/office/drawing/2014/main" id="{44A421F2-941D-DF1F-2C82-90EF30667422}"/>
              </a:ext>
            </a:extLst>
          </p:cNvPr>
          <p:cNvSpPr>
            <a:spLocks noGrp="1"/>
          </p:cNvSpPr>
          <p:nvPr>
            <p:ph type="sldNum" sz="quarter" idx="5"/>
          </p:nvPr>
        </p:nvSpPr>
        <p:spPr/>
        <p:txBody>
          <a:bodyPr/>
          <a:lstStyle/>
          <a:p>
            <a:fld id="{9A4EC7EF-95E1-3D44-A982-BC7A3E9C617E}" type="slidenum">
              <a:rPr lang="en-GB" smtClean="0"/>
              <a:t>29</a:t>
            </a:fld>
            <a:endParaRPr lang="en-GB"/>
          </a:p>
        </p:txBody>
      </p:sp>
    </p:spTree>
    <p:extLst>
      <p:ext uri="{BB962C8B-B14F-4D97-AF65-F5344CB8AC3E}">
        <p14:creationId xmlns:p14="http://schemas.microsoft.com/office/powerpoint/2010/main" val="2235861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0057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37</a:t>
            </a:fld>
            <a:endParaRPr lang="en-GB"/>
          </a:p>
        </p:txBody>
      </p:sp>
    </p:spTree>
    <p:extLst>
      <p:ext uri="{BB962C8B-B14F-4D97-AF65-F5344CB8AC3E}">
        <p14:creationId xmlns:p14="http://schemas.microsoft.com/office/powerpoint/2010/main" val="3636082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sv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2.png"/><Relationship Id="rId4" Type="http://schemas.openxmlformats.org/officeDocument/2006/relationships/image" Target="../media/image14.sv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2.xml"/><Relationship Id="rId6" Type="http://schemas.openxmlformats.org/officeDocument/2006/relationships/image" Target="../media/image14.svg"/><Relationship Id="rId5" Type="http://schemas.openxmlformats.org/officeDocument/2006/relationships/image" Target="../media/image13.svg"/><Relationship Id="rId4" Type="http://schemas.openxmlformats.org/officeDocument/2006/relationships/image" Target="../media/image12.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5"/>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6"/>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1562603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91440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TextBox 5">
            <a:extLst>
              <a:ext uri="{FF2B5EF4-FFF2-40B4-BE49-F238E27FC236}">
                <a16:creationId xmlns:a16="http://schemas.microsoft.com/office/drawing/2014/main" id="{17BDFC27-AE77-990E-E3A7-5DF7B8BEB8B0}"/>
              </a:ext>
            </a:extLst>
          </p:cNvPr>
          <p:cNvSpPr txBox="1"/>
          <p:nvPr userDrawn="1"/>
        </p:nvSpPr>
        <p:spPr>
          <a:xfrm>
            <a:off x="7202551" y="2249424"/>
            <a:ext cx="4428148" cy="1200329"/>
          </a:xfrm>
          <a:prstGeom prst="rect">
            <a:avLst/>
          </a:prstGeom>
          <a:noFill/>
        </p:spPr>
        <p:txBody>
          <a:bodyPr wrap="square" rtlCol="0">
            <a:spAutoFit/>
          </a:bodyPr>
          <a:lstStyle/>
          <a:p>
            <a:r>
              <a:rPr lang="en-GB">
                <a:solidFill>
                  <a:schemeClr val="bg1"/>
                </a:solidFill>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3783450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112546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115316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9655914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9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586401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344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tx1"/>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499055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1837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Heading, content, basic text one col">
    <p:bg>
      <p:bgPr>
        <a:solidFill>
          <a:srgbClr val="CCDFF1">
            <a:alpha val="3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0472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240541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11403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366962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bg>
      <p:bgPr>
        <a:solidFill>
          <a:srgbClr val="CCDFF1">
            <a:alpha val="30000"/>
          </a:srgbClr>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3361474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838856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3_Title, subhead, Three columns">
    <p:bg>
      <p:bgPr>
        <a:solidFill>
          <a:srgbClr val="CCDFF1">
            <a:alpha val="30000"/>
          </a:srgb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6772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49232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Heading, subhead, bullets one column">
    <p:bg>
      <p:bgPr>
        <a:solidFill>
          <a:srgbClr val="CCDFF1">
            <a:alpha val="30000"/>
          </a:srgb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351741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1429568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Headline slide with image A">
    <p:bg>
      <p:bgPr>
        <a:solidFill>
          <a:srgbClr val="CCDFF1">
            <a:alpha val="3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2868256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Quote large Centred">
    <p:bg>
      <p:bgPr>
        <a:solidFill>
          <a:srgbClr val="CCDFF1">
            <a:alpha val="30000"/>
          </a:srgb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1214367" y="1180298"/>
            <a:ext cx="9811265" cy="2983230"/>
          </a:xfrm>
          <a:prstGeom prst="rect">
            <a:avLst/>
          </a:prstGeom>
        </p:spPr>
        <p:txBody>
          <a:bodyPr>
            <a:noAutofit/>
          </a:bodyPr>
          <a:lstStyle>
            <a:lvl1pPr marL="0" indent="0" algn="ctr">
              <a:buNone/>
              <a:defRPr sz="4200" b="0">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centred text over multiple</a:t>
            </a:r>
            <a:br>
              <a:rPr lang="en-GB"/>
            </a:br>
            <a:r>
              <a:rPr lang="en-GB"/>
              <a:t>lines, try to make a harmonious shape like a diamond or </a:t>
            </a:r>
            <a:r>
              <a:rPr lang="en-GB" err="1"/>
              <a:t>xmas</a:t>
            </a:r>
            <a:r>
              <a:rPr lang="en-GB"/>
              <a:t> tree or</a:t>
            </a:r>
            <a:br>
              <a:rPr lang="en-GB"/>
            </a:br>
            <a:r>
              <a:rPr lang="en-GB"/>
              <a:t>something similar”</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4150923" y="5096236"/>
            <a:ext cx="3890150" cy="896938"/>
          </a:xfrm>
          <a:prstGeom prst="rect">
            <a:avLst/>
          </a:prstGeom>
        </p:spPr>
        <p:txBody>
          <a:bodyPr>
            <a:normAutofit/>
          </a:bodyPr>
          <a:lstStyle>
            <a:lvl1pPr marL="0" indent="0" algn="ctr">
              <a:buNone/>
              <a:defRPr sz="2200"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A91AA706-8AF6-8441-8070-06566C40A690}"/>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842D3EEB-DBD8-CD48-C723-5F35F1DADF61}"/>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29890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2947873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6955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tx1"/>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tx1"/>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tx1"/>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tx1"/>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905975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Icon Grid Boxes 2UP with Intro">
    <p:bg>
      <p:bgPr>
        <a:solidFill>
          <a:srgbClr val="CCDFF1">
            <a:alpha val="30000"/>
          </a:srgbClr>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rgbClr val="F2F2F2"/>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66871" y="1735014"/>
            <a:ext cx="3564000" cy="1008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rgbClr val="F2F2F2"/>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8259249" y="1735014"/>
            <a:ext cx="3564000" cy="1008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7" name="Content Placeholder 3">
            <a:extLst>
              <a:ext uri="{FF2B5EF4-FFF2-40B4-BE49-F238E27FC236}">
                <a16:creationId xmlns:a16="http://schemas.microsoft.com/office/drawing/2014/main" id="{88166480-FB4D-C34C-807C-7BA7DD328F6E}"/>
              </a:ext>
            </a:extLst>
          </p:cNvPr>
          <p:cNvSpPr>
            <a:spLocks noGrp="1"/>
          </p:cNvSpPr>
          <p:nvPr>
            <p:ph sz="quarter" idx="4294967295" hasCustomPrompt="1"/>
          </p:nvPr>
        </p:nvSpPr>
        <p:spPr>
          <a:xfrm>
            <a:off x="432000" y="1735014"/>
            <a:ext cx="3564001" cy="4319711"/>
          </a:xfrm>
        </p:spPr>
        <p:txBody>
          <a:bodyPr/>
          <a:lstStyle>
            <a:lvl1pPr marL="0" indent="0">
              <a:buNone/>
              <a:defRPr sz="2200">
                <a:solidFill>
                  <a:schemeClr val="tx1"/>
                </a:solidFill>
              </a:defRPr>
            </a:lvl1pPr>
          </a:lstStyle>
          <a:p>
            <a:r>
              <a:rPr lang="en-GB"/>
              <a:t>Intro summary text goes here</a:t>
            </a:r>
          </a:p>
        </p:txBody>
      </p:sp>
      <p:sp>
        <p:nvSpPr>
          <p:cNvPr id="13" name="Title 1">
            <a:extLst>
              <a:ext uri="{FF2B5EF4-FFF2-40B4-BE49-F238E27FC236}">
                <a16:creationId xmlns:a16="http://schemas.microsoft.com/office/drawing/2014/main" id="{85267E27-DA97-0D46-9740-BF9E88C52C36}"/>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B4F929AC-5E7A-1A4C-8427-F04E4C908E8F}"/>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86D0C676-28C4-BF14-7D49-3169DC1AAA7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529829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ICON Grid Boxes 4UP with Intro">
    <p:bg>
      <p:bgPr>
        <a:solidFill>
          <a:srgbClr val="CCDFF1">
            <a:alpha val="30000"/>
          </a:srgbClr>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55FB54-F5EA-C613-D5F4-F3C0063B3E26}"/>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9" name="Title 1">
            <a:extLst>
              <a:ext uri="{FF2B5EF4-FFF2-40B4-BE49-F238E27FC236}">
                <a16:creationId xmlns:a16="http://schemas.microsoft.com/office/drawing/2014/main" id="{71D89516-E743-9149-8E82-C8FD33FB9E82}"/>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25" name="Content Placeholder 3">
            <a:extLst>
              <a:ext uri="{FF2B5EF4-FFF2-40B4-BE49-F238E27FC236}">
                <a16:creationId xmlns:a16="http://schemas.microsoft.com/office/drawing/2014/main" id="{62ACBA56-8EF4-494B-AB68-12ECC4D0812F}"/>
              </a:ext>
            </a:extLst>
          </p:cNvPr>
          <p:cNvSpPr>
            <a:spLocks noGrp="1"/>
          </p:cNvSpPr>
          <p:nvPr>
            <p:ph sz="quarter" idx="4294967295" hasCustomPrompt="1"/>
          </p:nvPr>
        </p:nvSpPr>
        <p:spPr>
          <a:xfrm>
            <a:off x="432000" y="1285014"/>
            <a:ext cx="3564001" cy="4769711"/>
          </a:xfrm>
        </p:spPr>
        <p:txBody>
          <a:bodyPr/>
          <a:lstStyle>
            <a:lvl1pPr marL="0" indent="0">
              <a:buNone/>
              <a:defRPr sz="2200">
                <a:solidFill>
                  <a:schemeClr val="tx1"/>
                </a:solidFill>
              </a:defRPr>
            </a:lvl1pPr>
          </a:lstStyle>
          <a:p>
            <a:r>
              <a:rPr lang="en-GB"/>
              <a:t>Intro summary text goes here</a:t>
            </a:r>
          </a:p>
        </p:txBody>
      </p:sp>
      <p:sp>
        <p:nvSpPr>
          <p:cNvPr id="12" name="Rectangle: Top Corners Rounded 11">
            <a:extLst>
              <a:ext uri="{FF2B5EF4-FFF2-40B4-BE49-F238E27FC236}">
                <a16:creationId xmlns:a16="http://schemas.microsoft.com/office/drawing/2014/main" id="{5E206611-9F04-2C46-95B1-573726492E29}"/>
              </a:ext>
              <a:ext uri="{C183D7F6-B498-43B3-948B-1728B52AA6E4}">
                <adec:decorative xmlns:adec="http://schemas.microsoft.com/office/drawing/2017/decorative" val="1"/>
              </a:ext>
            </a:extLst>
          </p:cNvPr>
          <p:cNvSpPr/>
          <p:nvPr userDrawn="1"/>
        </p:nvSpPr>
        <p:spPr>
          <a:xfrm>
            <a:off x="4310428" y="1285014"/>
            <a:ext cx="3564000" cy="900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chemeClr val="bg1">
              <a:lumMod val="95000"/>
            </a:schemeClr>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4" name="Rectangle: Top Corners Rounded 13">
            <a:extLst>
              <a:ext uri="{FF2B5EF4-FFF2-40B4-BE49-F238E27FC236}">
                <a16:creationId xmlns:a16="http://schemas.microsoft.com/office/drawing/2014/main" id="{C737232C-EBE9-2647-917F-C7C76B087CA4}"/>
              </a:ext>
              <a:ext uri="{C183D7F6-B498-43B3-948B-1728B52AA6E4}">
                <adec:decorative xmlns:adec="http://schemas.microsoft.com/office/drawing/2017/decorative" val="1"/>
              </a:ext>
            </a:extLst>
          </p:cNvPr>
          <p:cNvSpPr/>
          <p:nvPr userDrawn="1"/>
        </p:nvSpPr>
        <p:spPr>
          <a:xfrm>
            <a:off x="8264591" y="1285014"/>
            <a:ext cx="3564000" cy="900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chemeClr val="bg1">
              <a:lumMod val="95000"/>
            </a:schemeClr>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6" name="Rectangle: Top Corners Rounded 15">
            <a:extLst>
              <a:ext uri="{FF2B5EF4-FFF2-40B4-BE49-F238E27FC236}">
                <a16:creationId xmlns:a16="http://schemas.microsoft.com/office/drawing/2014/main" id="{E29E7FE3-94A7-274E-9C79-62D4A777C7A5}"/>
              </a:ext>
              <a:ext uri="{C183D7F6-B498-43B3-948B-1728B52AA6E4}">
                <adec:decorative xmlns:adec="http://schemas.microsoft.com/office/drawing/2017/decorative" val="1"/>
              </a:ext>
            </a:extLst>
          </p:cNvPr>
          <p:cNvSpPr/>
          <p:nvPr userDrawn="1"/>
        </p:nvSpPr>
        <p:spPr>
          <a:xfrm>
            <a:off x="4310428" y="3846281"/>
            <a:ext cx="3564000" cy="900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chemeClr val="bg1">
              <a:lumMod val="95000"/>
            </a:schemeClr>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8" name="Rectangle: Top Corners Rounded 17">
            <a:extLst>
              <a:ext uri="{FF2B5EF4-FFF2-40B4-BE49-F238E27FC236}">
                <a16:creationId xmlns:a16="http://schemas.microsoft.com/office/drawing/2014/main" id="{70713629-27C4-A749-B40D-6E3D13CBC59F}"/>
              </a:ext>
              <a:ext uri="{C183D7F6-B498-43B3-948B-1728B52AA6E4}">
                <adec:decorative xmlns:adec="http://schemas.microsoft.com/office/drawing/2017/decorative" val="1"/>
              </a:ext>
            </a:extLst>
          </p:cNvPr>
          <p:cNvSpPr/>
          <p:nvPr userDrawn="1"/>
        </p:nvSpPr>
        <p:spPr>
          <a:xfrm>
            <a:off x="8272154" y="3849215"/>
            <a:ext cx="3564000" cy="900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chemeClr val="bg1">
              <a:lumMod val="95000"/>
            </a:schemeClr>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22" name="Straight Connector 21">
            <a:extLst>
              <a:ext uri="{FF2B5EF4-FFF2-40B4-BE49-F238E27FC236}">
                <a16:creationId xmlns:a16="http://schemas.microsoft.com/office/drawing/2014/main" id="{ED046538-6FA9-4F4C-86B3-9F8268B46A71}"/>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2569666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EXT Grid Boxes, Titles 2UP +Intro ">
    <p:bg>
      <p:bgPr>
        <a:solidFill>
          <a:srgbClr val="CCDFF1">
            <a:alpha val="30000"/>
          </a:srgbClr>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290349"/>
            <a:ext cx="3564000" cy="3764374"/>
          </a:xfrm>
          <a:prstGeom prst="rect">
            <a:avLst/>
          </a:prstGeom>
          <a:solidFill>
            <a:srgbClr val="F2F2F2"/>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66871" y="1282349"/>
            <a:ext cx="3564000" cy="1008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290349"/>
            <a:ext cx="3564000" cy="3764372"/>
          </a:xfrm>
          <a:prstGeom prst="rect">
            <a:avLst/>
          </a:prstGeom>
          <a:solidFill>
            <a:srgbClr val="F2F2F2"/>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8259249" y="1282349"/>
            <a:ext cx="3564000" cy="1008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1285014"/>
            <a:ext cx="3564001" cy="4769711"/>
          </a:xfrm>
        </p:spPr>
        <p:txBody>
          <a:bodyPr lIns="0" tIns="0" rIns="0" bIns="0"/>
          <a:lstStyle>
            <a:lvl1pPr marL="0" indent="0">
              <a:buNone/>
              <a:defRPr sz="2200">
                <a:solidFill>
                  <a:schemeClr val="tx1"/>
                </a:solidFill>
              </a:defRPr>
            </a:lvl1pPr>
          </a:lstStyle>
          <a:p>
            <a:r>
              <a:rPr lang="en-GB"/>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7" name="Text Placeholder 2">
            <a:extLst>
              <a:ext uri="{FF2B5EF4-FFF2-40B4-BE49-F238E27FC236}">
                <a16:creationId xmlns:a16="http://schemas.microsoft.com/office/drawing/2014/main" id="{721EFD07-C8A5-7845-9A8E-928B94195A0F}"/>
              </a:ext>
            </a:extLst>
          </p:cNvPr>
          <p:cNvSpPr>
            <a:spLocks noGrp="1"/>
          </p:cNvSpPr>
          <p:nvPr>
            <p:ph type="body" sz="quarter" idx="18" hasCustomPrompt="1"/>
          </p:nvPr>
        </p:nvSpPr>
        <p:spPr>
          <a:xfrm>
            <a:off x="4474871" y="1426237"/>
            <a:ext cx="3348000" cy="684000"/>
          </a:xfrm>
        </p:spPr>
        <p:txBody>
          <a:bodyPr anchor="ctr"/>
          <a:lstStyle>
            <a:lvl1pPr algn="ctr">
              <a:buNone/>
              <a:defRPr sz="2200" b="1">
                <a:solidFill>
                  <a:schemeClr val="tx1"/>
                </a:solidFill>
              </a:defRPr>
            </a:lvl1pPr>
          </a:lstStyle>
          <a:p>
            <a:pPr lvl="0"/>
            <a:r>
              <a:rPr lang="en-GB"/>
              <a:t>Insert title</a:t>
            </a:r>
          </a:p>
        </p:txBody>
      </p:sp>
      <p:sp>
        <p:nvSpPr>
          <p:cNvPr id="18" name="Text Placeholder 2">
            <a:extLst>
              <a:ext uri="{FF2B5EF4-FFF2-40B4-BE49-F238E27FC236}">
                <a16:creationId xmlns:a16="http://schemas.microsoft.com/office/drawing/2014/main" id="{6076541C-26A7-7147-BAC1-5A229E7C0E3C}"/>
              </a:ext>
            </a:extLst>
          </p:cNvPr>
          <p:cNvSpPr>
            <a:spLocks noGrp="1"/>
          </p:cNvSpPr>
          <p:nvPr>
            <p:ph type="body" sz="quarter" idx="19" hasCustomPrompt="1"/>
          </p:nvPr>
        </p:nvSpPr>
        <p:spPr>
          <a:xfrm>
            <a:off x="8367249" y="1426237"/>
            <a:ext cx="3348000" cy="684000"/>
          </a:xfrm>
        </p:spPr>
        <p:txBody>
          <a:bodyPr anchor="ctr"/>
          <a:lstStyle>
            <a:lvl1pPr algn="ctr">
              <a:buNone/>
              <a:defRPr sz="2200" b="1">
                <a:solidFill>
                  <a:schemeClr val="tx1"/>
                </a:solidFill>
              </a:defRPr>
            </a:lvl1pPr>
          </a:lstStyle>
          <a:p>
            <a:pPr lvl="0"/>
            <a:r>
              <a:rPr lang="en-GB"/>
              <a:t>Insert title</a:t>
            </a:r>
          </a:p>
        </p:txBody>
      </p:sp>
      <p:cxnSp>
        <p:nvCxnSpPr>
          <p:cNvPr id="16" name="Straight Connector 15">
            <a:extLst>
              <a:ext uri="{FF2B5EF4-FFF2-40B4-BE49-F238E27FC236}">
                <a16:creationId xmlns:a16="http://schemas.microsoft.com/office/drawing/2014/main" id="{D3FF391A-F0C8-2846-A025-06D92CB6CD43}"/>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4626D58-3C16-8648-D845-A7F5213188C7}"/>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96622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EXT Grid boxes, Titles 4UP +Intro">
    <p:bg>
      <p:bgPr>
        <a:solidFill>
          <a:srgbClr val="CCDFF1">
            <a:alpha val="30000"/>
          </a:srgbClr>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7">
            <a:extLst>
              <a:ext uri="{FF2B5EF4-FFF2-40B4-BE49-F238E27FC236}">
                <a16:creationId xmlns:a16="http://schemas.microsoft.com/office/drawing/2014/main" id="{BA897845-DFE8-7140-BE24-7AD33E02F2ED}"/>
              </a:ext>
            </a:extLst>
          </p:cNvPr>
          <p:cNvSpPr>
            <a:spLocks noGrp="1"/>
          </p:cNvSpPr>
          <p:nvPr>
            <p:ph type="body" sz="quarter" idx="13"/>
          </p:nvPr>
        </p:nvSpPr>
        <p:spPr>
          <a:xfrm>
            <a:off x="4310428" y="2185014"/>
            <a:ext cx="3564000" cy="1512000"/>
          </a:xfrm>
          <a:prstGeom prst="rect">
            <a:avLst/>
          </a:prstGeom>
          <a:solidFill>
            <a:srgbClr val="F2F2F2"/>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2" name="Rectangle: Top Corners Rounded 11">
            <a:extLst>
              <a:ext uri="{FF2B5EF4-FFF2-40B4-BE49-F238E27FC236}">
                <a16:creationId xmlns:a16="http://schemas.microsoft.com/office/drawing/2014/main" id="{5E206611-9F04-2C46-95B1-573726492E29}"/>
              </a:ext>
              <a:ext uri="{C183D7F6-B498-43B3-948B-1728B52AA6E4}">
                <adec:decorative xmlns:adec="http://schemas.microsoft.com/office/drawing/2017/decorative" val="1"/>
              </a:ext>
            </a:extLst>
          </p:cNvPr>
          <p:cNvSpPr/>
          <p:nvPr userDrawn="1"/>
        </p:nvSpPr>
        <p:spPr>
          <a:xfrm>
            <a:off x="4310428" y="1285014"/>
            <a:ext cx="3564000" cy="900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laceholder 7">
            <a:extLst>
              <a:ext uri="{FF2B5EF4-FFF2-40B4-BE49-F238E27FC236}">
                <a16:creationId xmlns:a16="http://schemas.microsoft.com/office/drawing/2014/main" id="{9E4DF866-0267-6D4B-8CF4-FAFA97285DCA}"/>
              </a:ext>
            </a:extLst>
          </p:cNvPr>
          <p:cNvSpPr>
            <a:spLocks noGrp="1"/>
          </p:cNvSpPr>
          <p:nvPr>
            <p:ph type="body" sz="quarter" idx="14"/>
          </p:nvPr>
        </p:nvSpPr>
        <p:spPr>
          <a:xfrm>
            <a:off x="8264591" y="2186048"/>
            <a:ext cx="3564000" cy="1512000"/>
          </a:xfrm>
          <a:prstGeom prst="rect">
            <a:avLst/>
          </a:prstGeom>
          <a:solidFill>
            <a:srgbClr val="F2F2F2"/>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4" name="Rectangle: Top Corners Rounded 13">
            <a:extLst>
              <a:ext uri="{FF2B5EF4-FFF2-40B4-BE49-F238E27FC236}">
                <a16:creationId xmlns:a16="http://schemas.microsoft.com/office/drawing/2014/main" id="{C737232C-EBE9-2647-917F-C7C76B087CA4}"/>
              </a:ext>
              <a:ext uri="{C183D7F6-B498-43B3-948B-1728B52AA6E4}">
                <adec:decorative xmlns:adec="http://schemas.microsoft.com/office/drawing/2017/decorative" val="1"/>
              </a:ext>
            </a:extLst>
          </p:cNvPr>
          <p:cNvSpPr/>
          <p:nvPr userDrawn="1"/>
        </p:nvSpPr>
        <p:spPr>
          <a:xfrm>
            <a:off x="8264591" y="1285014"/>
            <a:ext cx="3564000" cy="900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Placeholder 7">
            <a:extLst>
              <a:ext uri="{FF2B5EF4-FFF2-40B4-BE49-F238E27FC236}">
                <a16:creationId xmlns:a16="http://schemas.microsoft.com/office/drawing/2014/main" id="{B8ADAB78-EE5F-B741-8763-DEC022B42E15}"/>
              </a:ext>
            </a:extLst>
          </p:cNvPr>
          <p:cNvSpPr>
            <a:spLocks noGrp="1"/>
          </p:cNvSpPr>
          <p:nvPr>
            <p:ph type="body" sz="quarter" idx="17"/>
          </p:nvPr>
        </p:nvSpPr>
        <p:spPr>
          <a:xfrm>
            <a:off x="4310428" y="4746281"/>
            <a:ext cx="3564000" cy="1512000"/>
          </a:xfrm>
          <a:prstGeom prst="rect">
            <a:avLst/>
          </a:prstGeom>
          <a:solidFill>
            <a:srgbClr val="F2F2F2"/>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6" name="Rectangle: Top Corners Rounded 15">
            <a:extLst>
              <a:ext uri="{FF2B5EF4-FFF2-40B4-BE49-F238E27FC236}">
                <a16:creationId xmlns:a16="http://schemas.microsoft.com/office/drawing/2014/main" id="{E29E7FE3-94A7-274E-9C79-62D4A777C7A5}"/>
              </a:ext>
              <a:ext uri="{C183D7F6-B498-43B3-948B-1728B52AA6E4}">
                <adec:decorative xmlns:adec="http://schemas.microsoft.com/office/drawing/2017/decorative" val="1"/>
              </a:ext>
            </a:extLst>
          </p:cNvPr>
          <p:cNvSpPr/>
          <p:nvPr userDrawn="1"/>
        </p:nvSpPr>
        <p:spPr>
          <a:xfrm>
            <a:off x="4310428" y="3846281"/>
            <a:ext cx="3564000" cy="900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7">
            <a:extLst>
              <a:ext uri="{FF2B5EF4-FFF2-40B4-BE49-F238E27FC236}">
                <a16:creationId xmlns:a16="http://schemas.microsoft.com/office/drawing/2014/main" id="{827DCFD9-112E-A945-955D-F67D14142C69}"/>
              </a:ext>
            </a:extLst>
          </p:cNvPr>
          <p:cNvSpPr>
            <a:spLocks noGrp="1"/>
          </p:cNvSpPr>
          <p:nvPr>
            <p:ph type="body" sz="quarter" idx="18"/>
          </p:nvPr>
        </p:nvSpPr>
        <p:spPr>
          <a:xfrm>
            <a:off x="8264591" y="4747441"/>
            <a:ext cx="3564000" cy="1512000"/>
          </a:xfrm>
          <a:prstGeom prst="rect">
            <a:avLst/>
          </a:prstGeom>
          <a:solidFill>
            <a:srgbClr val="F2F2F2"/>
          </a:solidFill>
          <a:ln w="6350">
            <a:solidFill>
              <a:schemeClr val="accent2"/>
            </a:solidFill>
          </a:ln>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18" name="Rectangle: Top Corners Rounded 17">
            <a:extLst>
              <a:ext uri="{FF2B5EF4-FFF2-40B4-BE49-F238E27FC236}">
                <a16:creationId xmlns:a16="http://schemas.microsoft.com/office/drawing/2014/main" id="{70713629-27C4-A749-B40D-6E3D13CBC59F}"/>
              </a:ext>
              <a:ext uri="{C183D7F6-B498-43B3-948B-1728B52AA6E4}">
                <adec:decorative xmlns:adec="http://schemas.microsoft.com/office/drawing/2017/decorative" val="1"/>
              </a:ext>
            </a:extLst>
          </p:cNvPr>
          <p:cNvSpPr/>
          <p:nvPr userDrawn="1"/>
        </p:nvSpPr>
        <p:spPr>
          <a:xfrm>
            <a:off x="8272154" y="3849215"/>
            <a:ext cx="3564000" cy="900000"/>
          </a:xfrm>
          <a:prstGeom prst="round2SameRect">
            <a:avLst/>
          </a:prstGeom>
          <a:solidFill>
            <a:srgbClr val="E4EBEE"/>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3">
            <a:extLst>
              <a:ext uri="{FF2B5EF4-FFF2-40B4-BE49-F238E27FC236}">
                <a16:creationId xmlns:a16="http://schemas.microsoft.com/office/drawing/2014/main" id="{EA0FBD3D-6E21-E549-967B-395F00EE1908}"/>
              </a:ext>
            </a:extLst>
          </p:cNvPr>
          <p:cNvSpPr>
            <a:spLocks noGrp="1"/>
          </p:cNvSpPr>
          <p:nvPr>
            <p:ph sz="quarter" idx="4294967295" hasCustomPrompt="1"/>
          </p:nvPr>
        </p:nvSpPr>
        <p:spPr>
          <a:xfrm>
            <a:off x="432000" y="1393014"/>
            <a:ext cx="3564001" cy="4865268"/>
          </a:xfrm>
        </p:spPr>
        <p:txBody>
          <a:bodyPr lIns="0" tIns="0" rIns="0" bIns="0"/>
          <a:lstStyle>
            <a:lvl1pPr marL="0" indent="0">
              <a:buNone/>
              <a:defRPr sz="2200">
                <a:solidFill>
                  <a:schemeClr val="tx1"/>
                </a:solidFill>
              </a:defRPr>
            </a:lvl1pPr>
          </a:lstStyle>
          <a:p>
            <a:r>
              <a:rPr lang="en-GB"/>
              <a:t>Intro summary text goes here</a:t>
            </a:r>
          </a:p>
        </p:txBody>
      </p:sp>
      <p:sp>
        <p:nvSpPr>
          <p:cNvPr id="19" name="Title 1">
            <a:extLst>
              <a:ext uri="{FF2B5EF4-FFF2-40B4-BE49-F238E27FC236}">
                <a16:creationId xmlns:a16="http://schemas.microsoft.com/office/drawing/2014/main" id="{E8CEA5C8-040E-A042-A8BE-B661106C8E75}"/>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26" name="Text Placeholder 2">
            <a:extLst>
              <a:ext uri="{FF2B5EF4-FFF2-40B4-BE49-F238E27FC236}">
                <a16:creationId xmlns:a16="http://schemas.microsoft.com/office/drawing/2014/main" id="{F63E93DE-B0A0-E448-839F-EC15B688DA99}"/>
              </a:ext>
            </a:extLst>
          </p:cNvPr>
          <p:cNvSpPr>
            <a:spLocks noGrp="1"/>
          </p:cNvSpPr>
          <p:nvPr>
            <p:ph type="body" sz="quarter" idx="19" hasCustomPrompt="1"/>
          </p:nvPr>
        </p:nvSpPr>
        <p:spPr>
          <a:xfrm>
            <a:off x="4418428" y="1393014"/>
            <a:ext cx="3348000" cy="684000"/>
          </a:xfrm>
        </p:spPr>
        <p:txBody>
          <a:bodyPr anchor="ctr"/>
          <a:lstStyle>
            <a:lvl1pPr algn="ctr">
              <a:buNone/>
              <a:defRPr sz="2200" b="1">
                <a:solidFill>
                  <a:schemeClr val="tx1"/>
                </a:solidFill>
              </a:defRPr>
            </a:lvl1pPr>
          </a:lstStyle>
          <a:p>
            <a:pPr lvl="0"/>
            <a:r>
              <a:rPr lang="en-GB"/>
              <a:t>Insert title</a:t>
            </a:r>
          </a:p>
        </p:txBody>
      </p:sp>
      <p:sp>
        <p:nvSpPr>
          <p:cNvPr id="27" name="Text Placeholder 2">
            <a:extLst>
              <a:ext uri="{FF2B5EF4-FFF2-40B4-BE49-F238E27FC236}">
                <a16:creationId xmlns:a16="http://schemas.microsoft.com/office/drawing/2014/main" id="{8728E9EF-F5FD-C54D-A0C4-E79B3934E34F}"/>
              </a:ext>
            </a:extLst>
          </p:cNvPr>
          <p:cNvSpPr>
            <a:spLocks noGrp="1"/>
          </p:cNvSpPr>
          <p:nvPr>
            <p:ph type="body" sz="quarter" idx="20" hasCustomPrompt="1"/>
          </p:nvPr>
        </p:nvSpPr>
        <p:spPr>
          <a:xfrm>
            <a:off x="8372591" y="1394399"/>
            <a:ext cx="3348000" cy="684000"/>
          </a:xfrm>
        </p:spPr>
        <p:txBody>
          <a:bodyPr anchor="ctr"/>
          <a:lstStyle>
            <a:lvl1pPr algn="ctr">
              <a:buNone/>
              <a:defRPr sz="2200" b="1">
                <a:solidFill>
                  <a:schemeClr val="tx1"/>
                </a:solidFill>
              </a:defRPr>
            </a:lvl1pPr>
          </a:lstStyle>
          <a:p>
            <a:pPr lvl="0"/>
            <a:r>
              <a:rPr lang="en-GB"/>
              <a:t>Insert title</a:t>
            </a:r>
          </a:p>
        </p:txBody>
      </p:sp>
      <p:sp>
        <p:nvSpPr>
          <p:cNvPr id="28" name="Text Placeholder 2">
            <a:extLst>
              <a:ext uri="{FF2B5EF4-FFF2-40B4-BE49-F238E27FC236}">
                <a16:creationId xmlns:a16="http://schemas.microsoft.com/office/drawing/2014/main" id="{13CE4756-EA5A-644E-8E3C-7A8854117627}"/>
              </a:ext>
            </a:extLst>
          </p:cNvPr>
          <p:cNvSpPr>
            <a:spLocks noGrp="1"/>
          </p:cNvSpPr>
          <p:nvPr>
            <p:ph type="body" sz="quarter" idx="21" hasCustomPrompt="1"/>
          </p:nvPr>
        </p:nvSpPr>
        <p:spPr>
          <a:xfrm>
            <a:off x="4418428" y="3954281"/>
            <a:ext cx="3348000" cy="684000"/>
          </a:xfrm>
        </p:spPr>
        <p:txBody>
          <a:bodyPr anchor="ctr"/>
          <a:lstStyle>
            <a:lvl1pPr algn="ctr">
              <a:buNone/>
              <a:defRPr sz="2200" b="1">
                <a:solidFill>
                  <a:schemeClr val="tx1"/>
                </a:solidFill>
              </a:defRPr>
            </a:lvl1pPr>
          </a:lstStyle>
          <a:p>
            <a:pPr lvl="0"/>
            <a:r>
              <a:rPr lang="en-GB"/>
              <a:t>Insert title</a:t>
            </a:r>
          </a:p>
        </p:txBody>
      </p:sp>
      <p:sp>
        <p:nvSpPr>
          <p:cNvPr id="29" name="Text Placeholder 2">
            <a:extLst>
              <a:ext uri="{FF2B5EF4-FFF2-40B4-BE49-F238E27FC236}">
                <a16:creationId xmlns:a16="http://schemas.microsoft.com/office/drawing/2014/main" id="{A023CEAC-43CB-D349-B655-0C148109A5B5}"/>
              </a:ext>
            </a:extLst>
          </p:cNvPr>
          <p:cNvSpPr>
            <a:spLocks noGrp="1"/>
          </p:cNvSpPr>
          <p:nvPr>
            <p:ph type="body" sz="quarter" idx="22" hasCustomPrompt="1"/>
          </p:nvPr>
        </p:nvSpPr>
        <p:spPr>
          <a:xfrm>
            <a:off x="8380154" y="3954281"/>
            <a:ext cx="3348000" cy="684000"/>
          </a:xfrm>
        </p:spPr>
        <p:txBody>
          <a:bodyPr anchor="ctr"/>
          <a:lstStyle>
            <a:lvl1pPr algn="ctr">
              <a:buNone/>
              <a:defRPr sz="2200" b="1">
                <a:solidFill>
                  <a:schemeClr val="tx1"/>
                </a:solidFill>
              </a:defRPr>
            </a:lvl1pPr>
          </a:lstStyle>
          <a:p>
            <a:pPr lvl="0"/>
            <a:r>
              <a:rPr lang="en-GB"/>
              <a:t>Insert title</a:t>
            </a:r>
          </a:p>
        </p:txBody>
      </p:sp>
      <p:cxnSp>
        <p:nvCxnSpPr>
          <p:cNvPr id="21" name="Straight Connector 20">
            <a:extLst>
              <a:ext uri="{FF2B5EF4-FFF2-40B4-BE49-F238E27FC236}">
                <a16:creationId xmlns:a16="http://schemas.microsoft.com/office/drawing/2014/main" id="{7116781D-5A03-6141-8389-E5AB404ECD9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6B9BB60-BD70-1857-B877-C41DEC1AF45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60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633676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Quote blue">
    <p:bg>
      <p:bgPr>
        <a:solidFill>
          <a:srgbClr val="CCDFF1">
            <a:alpha val="30000"/>
          </a:srgb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523682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3438232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2837181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17771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58913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57332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673085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481211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398497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55835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30212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Data 1">
    <p:bg>
      <p:bgPr>
        <a:solidFill>
          <a:srgbClr val="CCDFF1">
            <a:alpha val="3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58983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Data 1">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929475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Data 1">
    <p:bg>
      <p:bgPr>
        <a:solidFill>
          <a:srgbClr val="CCDFF1">
            <a:alpha val="3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360762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End Slide ACCESSIBLE">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a:extLst>
              <a:ext uri="{96DAC541-7B7A-43D3-8B79-37D633B846F1}">
                <asvg:svgBlip xmlns:asvg="http://schemas.microsoft.com/office/drawing/2016/SVG/main" r:embed="rId6"/>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3833132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29" Type="http://schemas.openxmlformats.org/officeDocument/2006/relationships/slideLayout" Target="../slideLayouts/slideLayout61.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theme" Target="../theme/theme2.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31" Type="http://schemas.openxmlformats.org/officeDocument/2006/relationships/slideLayout" Target="../slideLayouts/slideLayout6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8" Type="http://schemas.openxmlformats.org/officeDocument/2006/relationships/slideLayout" Target="../slideLayouts/slideLayout40.xml"/><Relationship Id="rId3"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22/05/2026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817" r:id="rId1"/>
    <p:sldLayoutId id="2147483785" r:id="rId2"/>
    <p:sldLayoutId id="2147483833" r:id="rId3"/>
    <p:sldLayoutId id="2147483834" r:id="rId4"/>
    <p:sldLayoutId id="2147483826" r:id="rId5"/>
    <p:sldLayoutId id="2147483931" r:id="rId6"/>
    <p:sldLayoutId id="2147483827" r:id="rId7"/>
    <p:sldLayoutId id="2147483789" r:id="rId8"/>
    <p:sldLayoutId id="2147483818" r:id="rId9"/>
    <p:sldLayoutId id="2147483813" r:id="rId10"/>
    <p:sldLayoutId id="2147483814" r:id="rId11"/>
    <p:sldLayoutId id="2147483815" r:id="rId12"/>
    <p:sldLayoutId id="2147483719" r:id="rId13"/>
    <p:sldLayoutId id="2147483938" r:id="rId14"/>
    <p:sldLayoutId id="2147483939" r:id="rId15"/>
    <p:sldLayoutId id="2147483933" r:id="rId16"/>
    <p:sldLayoutId id="2147483824" r:id="rId17"/>
    <p:sldLayoutId id="2147483926" r:id="rId18"/>
    <p:sldLayoutId id="2147483927" r:id="rId19"/>
    <p:sldLayoutId id="2147483929" r:id="rId20"/>
    <p:sldLayoutId id="2147483928" r:id="rId21"/>
    <p:sldLayoutId id="2147483930" r:id="rId22"/>
    <p:sldLayoutId id="2147483924" r:id="rId23"/>
    <p:sldLayoutId id="2147483940" r:id="rId24"/>
    <p:sldLayoutId id="2147483934" r:id="rId25"/>
    <p:sldLayoutId id="2147483936" r:id="rId26"/>
    <p:sldLayoutId id="2147483937" r:id="rId27"/>
    <p:sldLayoutId id="2147483825" r:id="rId28"/>
    <p:sldLayoutId id="2147483935" r:id="rId29"/>
    <p:sldLayoutId id="2147483941" r:id="rId30"/>
    <p:sldLayoutId id="2147483979" r:id="rId31"/>
    <p:sldLayoutId id="2147483980"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22/05/2026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3740195049"/>
      </p:ext>
    </p:extLst>
  </p:cSld>
  <p:clrMap bg1="dk1" tx1="lt1" bg2="dk2" tx2="lt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 id="2147483955" r:id="rId13"/>
    <p:sldLayoutId id="2147483956" r:id="rId14"/>
    <p:sldLayoutId id="2147483957" r:id="rId15"/>
    <p:sldLayoutId id="2147483958" r:id="rId16"/>
    <p:sldLayoutId id="2147483959" r:id="rId17"/>
    <p:sldLayoutId id="2147483960" r:id="rId18"/>
    <p:sldLayoutId id="2147483961" r:id="rId19"/>
    <p:sldLayoutId id="2147483962" r:id="rId20"/>
    <p:sldLayoutId id="2147483963" r:id="rId21"/>
    <p:sldLayoutId id="2147483964" r:id="rId22"/>
    <p:sldLayoutId id="2147483965" r:id="rId23"/>
    <p:sldLayoutId id="2147483966" r:id="rId24"/>
    <p:sldLayoutId id="2147483967" r:id="rId25"/>
    <p:sldLayoutId id="2147483968" r:id="rId26"/>
    <p:sldLayoutId id="2147483969" r:id="rId27"/>
    <p:sldLayoutId id="2147483970" r:id="rId28"/>
    <p:sldLayoutId id="2147483971" r:id="rId29"/>
    <p:sldLayoutId id="2147483972" r:id="rId30"/>
    <p:sldLayoutId id="2147483973" r:id="rId31"/>
    <p:sldLayoutId id="2147483974" r:id="rId32"/>
    <p:sldLayoutId id="2147483975" r:id="rId33"/>
    <p:sldLayoutId id="2147483976" r:id="rId34"/>
    <p:sldLayoutId id="2147483977" r:id="rId35"/>
    <p:sldLayoutId id="2147483978" r:id="rId3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image" Target="../media/image25.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3" Type="http://schemas.openxmlformats.org/officeDocument/2006/relationships/hyperlink" Target="https://digital.nhs.uk/services/care-identity-service/smartcard-and-authentication-users/create-a-passkey-on-your-own-profile" TargetMode="External"/><Relationship Id="rId7" Type="http://schemas.openxmlformats.org/officeDocument/2006/relationships/image" Target="../media/image28.png"/><Relationship Id="rId2" Type="http://schemas.openxmlformats.org/officeDocument/2006/relationships/hyperlink" Target="https://digital.nhs.uk/services/care-identity-service/smartcard-and-authentication-users/register-a-microsoft-authenticator-device-on-your-own-profile" TargetMode="External"/><Relationship Id="rId1" Type="http://schemas.openxmlformats.org/officeDocument/2006/relationships/slideLayout" Target="../slideLayouts/slideLayout1.xml"/><Relationship Id="rId6" Type="http://schemas.openxmlformats.org/officeDocument/2006/relationships/hyperlink" Target="https://digital.nhs.uk/services/care-identity-service/smartcard-and-authentication-users/register-a-security-key-on-your-own-profile" TargetMode="External"/><Relationship Id="rId5" Type="http://schemas.openxmlformats.org/officeDocument/2006/relationships/hyperlink" Target="https://digital.nhs.uk/services/care-identity-service/smartcard-and-authentication-users/register-a-windows-hello-device-on-your-own-profile" TargetMode="External"/><Relationship Id="rId4" Type="http://schemas.openxmlformats.org/officeDocument/2006/relationships/hyperlink" Target="https://digital.nhs.uk/services/care-identity-service/smartcard-and-authentication-users/register-an-ipad-on-your-own-profil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digital.nhs.uk/services/care-identity-service/primary-care-service-provider-contact-details" TargetMode="External"/><Relationship Id="rId2" Type="http://schemas.openxmlformats.org/officeDocument/2006/relationships/hyperlink" Target="https://manage-care-identities.care-identity-service2.nhs.uk/" TargetMode="External"/><Relationship Id="rId1" Type="http://schemas.openxmlformats.org/officeDocument/2006/relationships/slideLayout" Target="../slideLayouts/slideLayout1.xml"/><Relationship Id="rId5" Type="http://schemas.openxmlformats.org/officeDocument/2006/relationships/hyperlink" Target="mailto:ssd.nationalservicedesk@nhs.net" TargetMode="External"/><Relationship Id="rId4" Type="http://schemas.openxmlformats.org/officeDocument/2006/relationships/hyperlink" Target="mailto:iamplatforms@nhs.net"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hyperlink" Target="mailto:Abhilaasha.kaul2@nhs.net" TargetMode="Externa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2.xml"/></Relationships>
</file>

<file path=ppt/slides/_rels/slide35.xml.rels><?xml version="1.0" encoding="UTF-8" standalone="yes"?>
<Relationships xmlns="http://schemas.openxmlformats.org/package/2006/relationships"><Relationship Id="rId2" Type="http://schemas.openxmlformats.org/officeDocument/2006/relationships/hyperlink" Target="mailto:Charlotte.Graham14@nhs.net" TargetMode="External"/><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7.xml.rels><?xml version="1.0" encoding="UTF-8" standalone="yes"?>
<Relationships xmlns="http://schemas.openxmlformats.org/package/2006/relationships"><Relationship Id="rId3" Type="http://schemas.openxmlformats.org/officeDocument/2006/relationships/hyperlink" Target="mailto:england.dataliaison@nhs.net"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0.xml.rels><?xml version="1.0" encoding="UTF-8" standalone="yes"?>
<Relationships xmlns="http://schemas.openxmlformats.org/package/2006/relationships"><Relationship Id="rId3" Type="http://schemas.openxmlformats.org/officeDocument/2006/relationships/hyperlink" Target="mailto:england.lungcancerscreening@nhs.net" TargetMode="External"/><Relationship Id="rId2" Type="http://schemas.openxmlformats.org/officeDocument/2006/relationships/hyperlink" Target="mailto:Dataset.Development@nhs.net" TargetMode="External"/><Relationship Id="rId1" Type="http://schemas.openxmlformats.org/officeDocument/2006/relationships/slideLayout" Target="../slideLayouts/slideLayout5.xml"/><Relationship Id="rId4" Type="http://schemas.openxmlformats.org/officeDocument/2006/relationships/hyperlink" Target="mailto:england.dataliaison@nhs.net"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digital.nhs.uk/data-and-information/information-standards/governance/latest-activity/standards-and-collections/dapb0086-data-security-and-protection-toolkit" TargetMode="External"/><Relationship Id="rId2" Type="http://schemas.openxmlformats.org/officeDocument/2006/relationships/hyperlink" Target="https://digital.nhs.uk/about-nhs-digital/corporate-information-and-documents/directions-and-data-provision-notices/secretary-of-state-directions/nhs-vaccination-and-screening-directions-2026" TargetMode="External"/><Relationship Id="rId1" Type="http://schemas.openxmlformats.org/officeDocument/2006/relationships/slideLayout" Target="../slideLayouts/slideLayout5.xml"/><Relationship Id="rId4" Type="http://schemas.openxmlformats.org/officeDocument/2006/relationships/hyperlink" Target="https://digital.nhs.uk/about-nhs-digital/corporate-information-and-documents/directions-and-data-provision-notices/data-provision-notices-dpn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lung-cancer-screening-data-set/submit-data" TargetMode="External"/><Relationship Id="rId2" Type="http://schemas.openxmlformats.org/officeDocument/2006/relationships/hyperlink" Target="https://digital.nhs.uk/data-and-information/data-collections-and-data-sets/data-sets/lung-cancer-screening-data-set/implementation-tools-and-guidance"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isd.digital.nhs.uk/trud/users/guest/filters/0/home" TargetMode="External"/><Relationship Id="rId1" Type="http://schemas.openxmlformats.org/officeDocument/2006/relationships/slideLayout" Target="../slideLayouts/slideLayout5.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364267" y="1497537"/>
            <a:ext cx="5554524" cy="2507695"/>
          </a:xfrm>
        </p:spPr>
        <p:txBody>
          <a:bodyPr/>
          <a:lstStyle/>
          <a:p>
            <a:r>
              <a:rPr lang="en-GB" sz="4000"/>
              <a:t>Lung Cancer Screening Patient Level Data Collection</a:t>
            </a:r>
            <a:br>
              <a:rPr lang="en-GB" sz="4000"/>
            </a:br>
            <a:endParaRPr lang="en-GB" sz="4000"/>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364267" y="4689586"/>
            <a:ext cx="5554524" cy="1024967"/>
          </a:xfrm>
        </p:spPr>
        <p:txBody>
          <a:bodyPr vert="horz" lIns="0" tIns="0" rIns="0" bIns="0" rtlCol="0" anchor="t">
            <a:normAutofit/>
          </a:bodyPr>
          <a:lstStyle/>
          <a:p>
            <a:r>
              <a:rPr lang="en-GB" b="1"/>
              <a:t>NHS England Lung Cancer Screening Team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364267" y="5882554"/>
            <a:ext cx="6259513" cy="592674"/>
          </a:xfrm>
        </p:spPr>
        <p:txBody>
          <a:bodyPr vert="horz" lIns="0" tIns="0" rIns="0" bIns="0" rtlCol="0" anchor="t">
            <a:normAutofit/>
          </a:bodyPr>
          <a:lstStyle/>
          <a:p>
            <a:pPr>
              <a:lnSpc>
                <a:spcPct val="120000"/>
              </a:lnSpc>
            </a:pPr>
            <a:r>
              <a:rPr lang="en-GB"/>
              <a:t>21</a:t>
            </a:r>
            <a:r>
              <a:rPr lang="en-GB" baseline="30000"/>
              <a:t>st</a:t>
            </a:r>
            <a:r>
              <a:rPr lang="en-GB"/>
              <a:t> May 2026</a:t>
            </a:r>
            <a:endParaRPr lang="en-GB" b="1"/>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1ECF16-C2E2-32B8-DD20-B8E31FD962BE}"/>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EECF04C0-F2F1-7367-6863-E988C1FCCED5}"/>
              </a:ext>
            </a:extLst>
          </p:cNvPr>
          <p:cNvSpPr>
            <a:spLocks noGrp="1"/>
          </p:cNvSpPr>
          <p:nvPr>
            <p:ph type="title"/>
          </p:nvPr>
        </p:nvSpPr>
        <p:spPr>
          <a:xfrm>
            <a:off x="432000" y="207100"/>
            <a:ext cx="11404154" cy="755790"/>
          </a:xfrm>
        </p:spPr>
        <p:txBody>
          <a:bodyPr/>
          <a:lstStyle/>
          <a:p>
            <a:r>
              <a:rPr lang="en-GB"/>
              <a:t>Data set development updates </a:t>
            </a:r>
          </a:p>
        </p:txBody>
      </p:sp>
      <p:sp>
        <p:nvSpPr>
          <p:cNvPr id="3" name="TextBox 2">
            <a:extLst>
              <a:ext uri="{FF2B5EF4-FFF2-40B4-BE49-F238E27FC236}">
                <a16:creationId xmlns:a16="http://schemas.microsoft.com/office/drawing/2014/main" id="{AEDA2F04-D1AC-87FE-0053-ABC903F91D88}"/>
              </a:ext>
            </a:extLst>
          </p:cNvPr>
          <p:cNvSpPr txBox="1"/>
          <p:nvPr/>
        </p:nvSpPr>
        <p:spPr>
          <a:xfrm>
            <a:off x="355846" y="887620"/>
            <a:ext cx="4769265" cy="369332"/>
          </a:xfrm>
          <a:prstGeom prst="rect">
            <a:avLst/>
          </a:prstGeom>
          <a:noFill/>
        </p:spPr>
        <p:txBody>
          <a:bodyPr wrap="square" rtlCol="0">
            <a:spAutoFit/>
          </a:bodyPr>
          <a:lstStyle/>
          <a:p>
            <a:r>
              <a:rPr lang="en-GB" b="1"/>
              <a:t>LCSDS XML Schema</a:t>
            </a:r>
          </a:p>
        </p:txBody>
      </p:sp>
      <p:sp>
        <p:nvSpPr>
          <p:cNvPr id="4" name="TextBox 3">
            <a:extLst>
              <a:ext uri="{FF2B5EF4-FFF2-40B4-BE49-F238E27FC236}">
                <a16:creationId xmlns:a16="http://schemas.microsoft.com/office/drawing/2014/main" id="{AE474141-3559-EF5E-F105-6776FC9B2448}"/>
              </a:ext>
            </a:extLst>
          </p:cNvPr>
          <p:cNvSpPr txBox="1"/>
          <p:nvPr/>
        </p:nvSpPr>
        <p:spPr>
          <a:xfrm>
            <a:off x="355846" y="1475744"/>
            <a:ext cx="11404154" cy="1077218"/>
          </a:xfrm>
          <a:prstGeom prst="rect">
            <a:avLst/>
          </a:prstGeom>
          <a:noFill/>
        </p:spPr>
        <p:txBody>
          <a:bodyPr wrap="square" lIns="91440" tIns="45720" rIns="91440" bIns="45720" rtlCol="0" anchor="t">
            <a:spAutoFit/>
          </a:bodyPr>
          <a:lstStyle/>
          <a:p>
            <a:pPr marL="285750" indent="-285750">
              <a:buFont typeface="Arial"/>
              <a:buChar char="•"/>
            </a:pPr>
            <a:r>
              <a:rPr lang="en-GB" sz="1600"/>
              <a:t>Once you have created a login, click on ‘Categories/Data Set Development Services Tools and Resources’.</a:t>
            </a:r>
            <a:endParaRPr lang="en-US"/>
          </a:p>
          <a:p>
            <a:pPr marL="285750" indent="-285750">
              <a:buFont typeface="Arial"/>
              <a:buChar char="•"/>
            </a:pPr>
            <a:endParaRPr lang="en-GB" sz="1600">
              <a:cs typeface="Arial" panose="020B0604020202020204"/>
            </a:endParaRPr>
          </a:p>
          <a:p>
            <a:pPr marL="285750" indent="-285750">
              <a:buFont typeface="Arial"/>
              <a:buChar char="•"/>
            </a:pPr>
            <a:r>
              <a:rPr lang="en-GB" sz="1600"/>
              <a:t>You need to subscribe to then see the latest release. You will then be able to download the sample XML Schema which is held within a zip file (please refer to the screenshots within these slides).</a:t>
            </a:r>
            <a:endParaRPr lang="en-GB" sz="1600">
              <a:cs typeface="Arial" panose="020B0604020202020204"/>
            </a:endParaRPr>
          </a:p>
        </p:txBody>
      </p:sp>
      <p:pic>
        <p:nvPicPr>
          <p:cNvPr id="11" name="Picture 10">
            <a:extLst>
              <a:ext uri="{FF2B5EF4-FFF2-40B4-BE49-F238E27FC236}">
                <a16:creationId xmlns:a16="http://schemas.microsoft.com/office/drawing/2014/main" id="{19341900-04D6-ED0A-35E6-1F6AE968D509}"/>
              </a:ext>
            </a:extLst>
          </p:cNvPr>
          <p:cNvPicPr>
            <a:picLocks noChangeAspect="1"/>
          </p:cNvPicPr>
          <p:nvPr/>
        </p:nvPicPr>
        <p:blipFill>
          <a:blip r:embed="rId2"/>
          <a:stretch>
            <a:fillRect/>
          </a:stretch>
        </p:blipFill>
        <p:spPr>
          <a:xfrm>
            <a:off x="579956" y="3207211"/>
            <a:ext cx="4321043" cy="2646993"/>
          </a:xfrm>
          <a:prstGeom prst="rect">
            <a:avLst/>
          </a:prstGeom>
        </p:spPr>
      </p:pic>
      <p:pic>
        <p:nvPicPr>
          <p:cNvPr id="5" name="Picture 4">
            <a:extLst>
              <a:ext uri="{FF2B5EF4-FFF2-40B4-BE49-F238E27FC236}">
                <a16:creationId xmlns:a16="http://schemas.microsoft.com/office/drawing/2014/main" id="{1A154A62-B541-1304-C736-E202F991A828}"/>
              </a:ext>
            </a:extLst>
          </p:cNvPr>
          <p:cNvPicPr>
            <a:picLocks noChangeAspect="1"/>
          </p:cNvPicPr>
          <p:nvPr/>
        </p:nvPicPr>
        <p:blipFill>
          <a:blip r:embed="rId3"/>
          <a:stretch>
            <a:fillRect/>
          </a:stretch>
        </p:blipFill>
        <p:spPr>
          <a:xfrm>
            <a:off x="6253315" y="3141893"/>
            <a:ext cx="4501111" cy="2871816"/>
          </a:xfrm>
          <a:prstGeom prst="rect">
            <a:avLst/>
          </a:prstGeom>
        </p:spPr>
      </p:pic>
    </p:spTree>
    <p:extLst>
      <p:ext uri="{BB962C8B-B14F-4D97-AF65-F5344CB8AC3E}">
        <p14:creationId xmlns:p14="http://schemas.microsoft.com/office/powerpoint/2010/main" val="3025765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7">
            <a:extLst>
              <a:ext uri="{FF2B5EF4-FFF2-40B4-BE49-F238E27FC236}">
                <a16:creationId xmlns:a16="http://schemas.microsoft.com/office/drawing/2014/main" id="{4E5379FC-63CE-B444-71C2-07A41BBF0749}"/>
              </a:ext>
            </a:extLst>
          </p:cNvPr>
          <p:cNvSpPr txBox="1">
            <a:spLocks/>
          </p:cNvSpPr>
          <p:nvPr/>
        </p:nvSpPr>
        <p:spPr>
          <a:xfrm>
            <a:off x="432000" y="207100"/>
            <a:ext cx="11404154" cy="755790"/>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3600" b="1"/>
              <a:t>Data set development updates </a:t>
            </a:r>
          </a:p>
        </p:txBody>
      </p:sp>
      <p:sp>
        <p:nvSpPr>
          <p:cNvPr id="6" name="TextBox 5">
            <a:extLst>
              <a:ext uri="{FF2B5EF4-FFF2-40B4-BE49-F238E27FC236}">
                <a16:creationId xmlns:a16="http://schemas.microsoft.com/office/drawing/2014/main" id="{7C156CB3-D888-9DC6-3B1C-681D53D0690B}"/>
              </a:ext>
            </a:extLst>
          </p:cNvPr>
          <p:cNvSpPr txBox="1"/>
          <p:nvPr/>
        </p:nvSpPr>
        <p:spPr>
          <a:xfrm>
            <a:off x="504013" y="961703"/>
            <a:ext cx="4769265" cy="369332"/>
          </a:xfrm>
          <a:prstGeom prst="rect">
            <a:avLst/>
          </a:prstGeom>
          <a:noFill/>
        </p:spPr>
        <p:txBody>
          <a:bodyPr wrap="square" lIns="91440" tIns="45720" rIns="91440" bIns="45720" rtlCol="0" anchor="t">
            <a:spAutoFit/>
          </a:bodyPr>
          <a:lstStyle/>
          <a:p>
            <a:r>
              <a:rPr lang="en-GB" b="1"/>
              <a:t>State of Readiness Questionnaire</a:t>
            </a:r>
            <a:endParaRPr lang="en-GB" b="1">
              <a:cs typeface="Arial"/>
            </a:endParaRPr>
          </a:p>
        </p:txBody>
      </p:sp>
      <p:sp>
        <p:nvSpPr>
          <p:cNvPr id="8" name="TextBox 7">
            <a:extLst>
              <a:ext uri="{FF2B5EF4-FFF2-40B4-BE49-F238E27FC236}">
                <a16:creationId xmlns:a16="http://schemas.microsoft.com/office/drawing/2014/main" id="{6064E6D0-929B-B490-E57A-DE0A79076CDB}"/>
              </a:ext>
            </a:extLst>
          </p:cNvPr>
          <p:cNvSpPr txBox="1"/>
          <p:nvPr/>
        </p:nvSpPr>
        <p:spPr>
          <a:xfrm>
            <a:off x="398179" y="1824866"/>
            <a:ext cx="11404154" cy="3293209"/>
          </a:xfrm>
          <a:prstGeom prst="rect">
            <a:avLst/>
          </a:prstGeom>
          <a:noFill/>
        </p:spPr>
        <p:txBody>
          <a:bodyPr wrap="square" lIns="91440" tIns="45720" rIns="91440" bIns="45720" rtlCol="0" anchor="t">
            <a:spAutoFit/>
          </a:bodyPr>
          <a:lstStyle/>
          <a:p>
            <a:pPr marL="285750" indent="-285750">
              <a:buFont typeface="Arial"/>
              <a:buChar char="•"/>
            </a:pPr>
            <a:r>
              <a:rPr lang="en-GB" sz="1600">
                <a:cs typeface="Arial" panose="020B0604020202020204"/>
              </a:rPr>
              <a:t>We have created an online State of Readiness Questionnaire for the Lung Cancer Screening Data Set (LCSDS) v1.0.</a:t>
            </a:r>
          </a:p>
          <a:p>
            <a:pPr marL="285750" indent="-285750">
              <a:buFont typeface="Arial"/>
              <a:buChar char="•"/>
            </a:pPr>
            <a:endParaRPr lang="en-GB" sz="1600">
              <a:cs typeface="Arial" panose="020B0604020202020204"/>
            </a:endParaRPr>
          </a:p>
          <a:p>
            <a:pPr marL="285750" indent="-285750">
              <a:buFont typeface="Arial"/>
              <a:buChar char="•"/>
            </a:pPr>
            <a:r>
              <a:rPr lang="en-GB" sz="1600"/>
              <a:t>We anticipate publishing this on Friday 22 May 2026, and it will be open for approximately 3 weeks, closing on Monday 15 June 2026.</a:t>
            </a:r>
            <a:endParaRPr lang="en-GB" sz="1600">
              <a:cs typeface="Arial" panose="020B0604020202020204"/>
            </a:endParaRPr>
          </a:p>
          <a:p>
            <a:pPr marL="285750" indent="-285750">
              <a:buFont typeface="Arial"/>
              <a:buChar char="•"/>
            </a:pPr>
            <a:endParaRPr lang="en-GB" sz="1600">
              <a:cs typeface="Arial" panose="020B0604020202020204"/>
            </a:endParaRPr>
          </a:p>
          <a:p>
            <a:pPr marL="285750" indent="-285750">
              <a:buFont typeface="Arial"/>
              <a:buChar char="•"/>
            </a:pPr>
            <a:r>
              <a:rPr lang="en-GB" sz="1600">
                <a:solidFill>
                  <a:srgbClr val="000000"/>
                </a:solidFill>
                <a:highlight>
                  <a:srgbClr val="FFFFFF"/>
                </a:highlight>
                <a:latin typeface="Arial"/>
                <a:ea typeface="Lato"/>
                <a:cs typeface="Arial"/>
              </a:rPr>
              <a:t>Prior to implementation of the data set in July 2026, we are now looking for feedback on your 'readiness' to make submissions.</a:t>
            </a:r>
          </a:p>
          <a:p>
            <a:pPr marL="285750" indent="-285750">
              <a:buFont typeface="Arial"/>
              <a:buChar char="•"/>
            </a:pPr>
            <a:endParaRPr lang="en-GB" sz="1600">
              <a:solidFill>
                <a:srgbClr val="000000"/>
              </a:solidFill>
              <a:highlight>
                <a:srgbClr val="FFFFFF"/>
              </a:highlight>
              <a:latin typeface="Arial"/>
              <a:ea typeface="Lato"/>
              <a:cs typeface="Arial"/>
            </a:endParaRPr>
          </a:p>
          <a:p>
            <a:pPr marL="285750" indent="-285750">
              <a:buFont typeface="Arial"/>
              <a:buChar char="•"/>
            </a:pPr>
            <a:r>
              <a:rPr lang="en-GB" sz="1600">
                <a:solidFill>
                  <a:srgbClr val="000000"/>
                </a:solidFill>
                <a:highlight>
                  <a:srgbClr val="FFFFFF"/>
                </a:highlight>
                <a:latin typeface="Arial"/>
                <a:ea typeface="Lato"/>
                <a:cs typeface="Arial"/>
              </a:rPr>
              <a:t>We welcome your feedback on the questions we have included within this questionnaire, your responses will allow NHS England to assess progress in conforming to the LCSDS v1.0.</a:t>
            </a:r>
          </a:p>
          <a:p>
            <a:pPr marL="285750" indent="-285750">
              <a:buFont typeface="Arial"/>
              <a:buChar char="•"/>
            </a:pPr>
            <a:endParaRPr lang="en-GB" sz="1600">
              <a:solidFill>
                <a:srgbClr val="000000"/>
              </a:solidFill>
              <a:highlight>
                <a:srgbClr val="FFFFFF"/>
              </a:highlight>
              <a:latin typeface="Arial"/>
              <a:ea typeface="Lato"/>
              <a:cs typeface="Arial"/>
            </a:endParaRPr>
          </a:p>
          <a:p>
            <a:pPr marL="285750" indent="-285750">
              <a:buFont typeface="Arial"/>
              <a:buChar char="•"/>
            </a:pPr>
            <a:r>
              <a:rPr lang="en-GB" sz="1600">
                <a:solidFill>
                  <a:srgbClr val="000000"/>
                </a:solidFill>
                <a:highlight>
                  <a:srgbClr val="FFFFFF"/>
                </a:highlight>
                <a:latin typeface="Arial"/>
                <a:ea typeface="Lato"/>
                <a:cs typeface="Arial"/>
              </a:rPr>
              <a:t>The following slides include some screenshots of how the questionnaire may appear when you receive the link once it is published.</a:t>
            </a:r>
          </a:p>
        </p:txBody>
      </p:sp>
    </p:spTree>
    <p:extLst>
      <p:ext uri="{BB962C8B-B14F-4D97-AF65-F5344CB8AC3E}">
        <p14:creationId xmlns:p14="http://schemas.microsoft.com/office/powerpoint/2010/main" val="3320166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D484B0-C50E-7CCF-21C6-A43605EF42AF}"/>
            </a:ext>
          </a:extLst>
        </p:cNvPr>
        <p:cNvGrpSpPr/>
        <p:nvPr/>
      </p:nvGrpSpPr>
      <p:grpSpPr>
        <a:xfrm>
          <a:off x="0" y="0"/>
          <a:ext cx="0" cy="0"/>
          <a:chOff x="0" y="0"/>
          <a:chExt cx="0" cy="0"/>
        </a:xfrm>
      </p:grpSpPr>
      <p:sp>
        <p:nvSpPr>
          <p:cNvPr id="4" name="Title 7">
            <a:extLst>
              <a:ext uri="{FF2B5EF4-FFF2-40B4-BE49-F238E27FC236}">
                <a16:creationId xmlns:a16="http://schemas.microsoft.com/office/drawing/2014/main" id="{D7022BC8-085C-ADD9-46E9-8E77ED38D135}"/>
              </a:ext>
            </a:extLst>
          </p:cNvPr>
          <p:cNvSpPr txBox="1">
            <a:spLocks/>
          </p:cNvSpPr>
          <p:nvPr/>
        </p:nvSpPr>
        <p:spPr>
          <a:xfrm>
            <a:off x="432000" y="207100"/>
            <a:ext cx="11404154" cy="755790"/>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3600" b="1"/>
              <a:t>Data set development updates </a:t>
            </a:r>
          </a:p>
        </p:txBody>
      </p:sp>
      <p:sp>
        <p:nvSpPr>
          <p:cNvPr id="6" name="TextBox 5">
            <a:extLst>
              <a:ext uri="{FF2B5EF4-FFF2-40B4-BE49-F238E27FC236}">
                <a16:creationId xmlns:a16="http://schemas.microsoft.com/office/drawing/2014/main" id="{4C15BBFE-96FF-8937-75A9-3EBA43C653F6}"/>
              </a:ext>
            </a:extLst>
          </p:cNvPr>
          <p:cNvSpPr txBox="1"/>
          <p:nvPr/>
        </p:nvSpPr>
        <p:spPr>
          <a:xfrm>
            <a:off x="504013" y="961703"/>
            <a:ext cx="4769265" cy="369332"/>
          </a:xfrm>
          <a:prstGeom prst="rect">
            <a:avLst/>
          </a:prstGeom>
          <a:noFill/>
        </p:spPr>
        <p:txBody>
          <a:bodyPr wrap="square" lIns="91440" tIns="45720" rIns="91440" bIns="45720" rtlCol="0" anchor="t">
            <a:spAutoFit/>
          </a:bodyPr>
          <a:lstStyle/>
          <a:p>
            <a:r>
              <a:rPr lang="en-GB" b="1"/>
              <a:t>State of Readiness Questionnaire</a:t>
            </a:r>
            <a:endParaRPr lang="en-GB" b="1">
              <a:cs typeface="Arial"/>
            </a:endParaRPr>
          </a:p>
        </p:txBody>
      </p:sp>
      <p:pic>
        <p:nvPicPr>
          <p:cNvPr id="2" name="Picture 1" descr="A blue and white text on a white background&#10;&#10;AI-generated content may be incorrect.">
            <a:extLst>
              <a:ext uri="{FF2B5EF4-FFF2-40B4-BE49-F238E27FC236}">
                <a16:creationId xmlns:a16="http://schemas.microsoft.com/office/drawing/2014/main" id="{98BDBCC1-C416-3ECB-8050-1F18ADDF5A6F}"/>
              </a:ext>
            </a:extLst>
          </p:cNvPr>
          <p:cNvPicPr>
            <a:picLocks noChangeAspect="1"/>
          </p:cNvPicPr>
          <p:nvPr/>
        </p:nvPicPr>
        <p:blipFill>
          <a:blip r:embed="rId2"/>
          <a:stretch>
            <a:fillRect/>
          </a:stretch>
        </p:blipFill>
        <p:spPr>
          <a:xfrm>
            <a:off x="599017" y="1835150"/>
            <a:ext cx="9798050" cy="3886200"/>
          </a:xfrm>
          <a:prstGeom prst="rect">
            <a:avLst/>
          </a:prstGeom>
        </p:spPr>
      </p:pic>
    </p:spTree>
    <p:extLst>
      <p:ext uri="{BB962C8B-B14F-4D97-AF65-F5344CB8AC3E}">
        <p14:creationId xmlns:p14="http://schemas.microsoft.com/office/powerpoint/2010/main" val="207616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666E73-167E-8866-621B-7436BB0C839E}"/>
            </a:ext>
          </a:extLst>
        </p:cNvPr>
        <p:cNvGrpSpPr/>
        <p:nvPr/>
      </p:nvGrpSpPr>
      <p:grpSpPr>
        <a:xfrm>
          <a:off x="0" y="0"/>
          <a:ext cx="0" cy="0"/>
          <a:chOff x="0" y="0"/>
          <a:chExt cx="0" cy="0"/>
        </a:xfrm>
      </p:grpSpPr>
      <p:sp>
        <p:nvSpPr>
          <p:cNvPr id="4" name="Title 7">
            <a:extLst>
              <a:ext uri="{FF2B5EF4-FFF2-40B4-BE49-F238E27FC236}">
                <a16:creationId xmlns:a16="http://schemas.microsoft.com/office/drawing/2014/main" id="{F3B69C8C-4650-0538-3D6D-A6A351FB1888}"/>
              </a:ext>
            </a:extLst>
          </p:cNvPr>
          <p:cNvSpPr txBox="1">
            <a:spLocks/>
          </p:cNvSpPr>
          <p:nvPr/>
        </p:nvSpPr>
        <p:spPr>
          <a:xfrm>
            <a:off x="432000" y="207100"/>
            <a:ext cx="11404154" cy="755790"/>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3600" b="1"/>
              <a:t>Data set development updates </a:t>
            </a:r>
          </a:p>
        </p:txBody>
      </p:sp>
      <p:sp>
        <p:nvSpPr>
          <p:cNvPr id="6" name="TextBox 5">
            <a:extLst>
              <a:ext uri="{FF2B5EF4-FFF2-40B4-BE49-F238E27FC236}">
                <a16:creationId xmlns:a16="http://schemas.microsoft.com/office/drawing/2014/main" id="{ABC61064-4453-6B7D-D5BD-66D77C8E9A62}"/>
              </a:ext>
            </a:extLst>
          </p:cNvPr>
          <p:cNvSpPr txBox="1"/>
          <p:nvPr/>
        </p:nvSpPr>
        <p:spPr>
          <a:xfrm>
            <a:off x="429930" y="961703"/>
            <a:ext cx="4769265" cy="369332"/>
          </a:xfrm>
          <a:prstGeom prst="rect">
            <a:avLst/>
          </a:prstGeom>
          <a:noFill/>
        </p:spPr>
        <p:txBody>
          <a:bodyPr wrap="square" lIns="91440" tIns="45720" rIns="91440" bIns="45720" rtlCol="0" anchor="t">
            <a:spAutoFit/>
          </a:bodyPr>
          <a:lstStyle/>
          <a:p>
            <a:r>
              <a:rPr lang="en-GB" b="1"/>
              <a:t>State of Readiness Questionnaire</a:t>
            </a:r>
            <a:endParaRPr lang="en-GB" b="1">
              <a:cs typeface="Arial"/>
            </a:endParaRPr>
          </a:p>
        </p:txBody>
      </p:sp>
      <p:pic>
        <p:nvPicPr>
          <p:cNvPr id="3" name="Picture 2" descr="A blue and yellow rectangular box with black text&#10;&#10;AI-generated content may be incorrect.">
            <a:extLst>
              <a:ext uri="{FF2B5EF4-FFF2-40B4-BE49-F238E27FC236}">
                <a16:creationId xmlns:a16="http://schemas.microsoft.com/office/drawing/2014/main" id="{85A2D053-3634-ACA0-CAE5-14E61700BF4C}"/>
              </a:ext>
            </a:extLst>
          </p:cNvPr>
          <p:cNvPicPr>
            <a:picLocks noChangeAspect="1"/>
          </p:cNvPicPr>
          <p:nvPr/>
        </p:nvPicPr>
        <p:blipFill>
          <a:blip r:embed="rId2"/>
          <a:stretch>
            <a:fillRect/>
          </a:stretch>
        </p:blipFill>
        <p:spPr>
          <a:xfrm>
            <a:off x="433388" y="2402417"/>
            <a:ext cx="6372225" cy="1524000"/>
          </a:xfrm>
          <a:prstGeom prst="rect">
            <a:avLst/>
          </a:prstGeom>
        </p:spPr>
      </p:pic>
      <p:sp>
        <p:nvSpPr>
          <p:cNvPr id="5" name="TextBox 4">
            <a:extLst>
              <a:ext uri="{FF2B5EF4-FFF2-40B4-BE49-F238E27FC236}">
                <a16:creationId xmlns:a16="http://schemas.microsoft.com/office/drawing/2014/main" id="{CE88EDA0-F795-2761-66B4-2DAC0BF1CE9A}"/>
              </a:ext>
            </a:extLst>
          </p:cNvPr>
          <p:cNvSpPr txBox="1"/>
          <p:nvPr/>
        </p:nvSpPr>
        <p:spPr>
          <a:xfrm>
            <a:off x="433916" y="1534583"/>
            <a:ext cx="1104899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cs typeface="Arial"/>
              </a:rPr>
              <a:t>You can navigate through each page of the questionnaire using the 'page' box at the top of the screen, using the dropdown box and hitting 'Go'</a:t>
            </a:r>
            <a:endParaRPr lang="en-GB" sz="1600"/>
          </a:p>
        </p:txBody>
      </p:sp>
      <p:pic>
        <p:nvPicPr>
          <p:cNvPr id="7" name="Picture 6" descr="A screenshot of a computer&#10;&#10;AI-generated content may be incorrect.">
            <a:extLst>
              <a:ext uri="{FF2B5EF4-FFF2-40B4-BE49-F238E27FC236}">
                <a16:creationId xmlns:a16="http://schemas.microsoft.com/office/drawing/2014/main" id="{1CCCBA06-4C4C-A728-8463-6BB8A689055A}"/>
              </a:ext>
            </a:extLst>
          </p:cNvPr>
          <p:cNvPicPr>
            <a:picLocks noChangeAspect="1"/>
          </p:cNvPicPr>
          <p:nvPr/>
        </p:nvPicPr>
        <p:blipFill>
          <a:blip r:embed="rId3"/>
          <a:stretch>
            <a:fillRect/>
          </a:stretch>
        </p:blipFill>
        <p:spPr>
          <a:xfrm>
            <a:off x="7404100" y="3164946"/>
            <a:ext cx="4358216" cy="3480859"/>
          </a:xfrm>
          <a:prstGeom prst="rect">
            <a:avLst/>
          </a:prstGeom>
        </p:spPr>
      </p:pic>
      <p:sp>
        <p:nvSpPr>
          <p:cNvPr id="8" name="TextBox 7">
            <a:extLst>
              <a:ext uri="{FF2B5EF4-FFF2-40B4-BE49-F238E27FC236}">
                <a16:creationId xmlns:a16="http://schemas.microsoft.com/office/drawing/2014/main" id="{C330669E-2D3D-E234-2231-E035267FE0AB}"/>
              </a:ext>
            </a:extLst>
          </p:cNvPr>
          <p:cNvSpPr txBox="1"/>
          <p:nvPr/>
        </p:nvSpPr>
        <p:spPr>
          <a:xfrm>
            <a:off x="1513416" y="5376332"/>
            <a:ext cx="581025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cs typeface="Arial"/>
              </a:rPr>
              <a:t>You will then be required to complete the questions on each page</a:t>
            </a:r>
            <a:endParaRPr lang="en-GB" sz="1600"/>
          </a:p>
        </p:txBody>
      </p:sp>
    </p:spTree>
    <p:extLst>
      <p:ext uri="{BB962C8B-B14F-4D97-AF65-F5344CB8AC3E}">
        <p14:creationId xmlns:p14="http://schemas.microsoft.com/office/powerpoint/2010/main" val="2500267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59DC2-694F-211C-AA2C-E17BFE3BAF0D}"/>
            </a:ext>
          </a:extLst>
        </p:cNvPr>
        <p:cNvGrpSpPr/>
        <p:nvPr/>
      </p:nvGrpSpPr>
      <p:grpSpPr>
        <a:xfrm>
          <a:off x="0" y="0"/>
          <a:ext cx="0" cy="0"/>
          <a:chOff x="0" y="0"/>
          <a:chExt cx="0" cy="0"/>
        </a:xfrm>
      </p:grpSpPr>
      <p:sp>
        <p:nvSpPr>
          <p:cNvPr id="4" name="Title 7">
            <a:extLst>
              <a:ext uri="{FF2B5EF4-FFF2-40B4-BE49-F238E27FC236}">
                <a16:creationId xmlns:a16="http://schemas.microsoft.com/office/drawing/2014/main" id="{34BB1E9B-BD9A-173A-9F67-457CD4A590E8}"/>
              </a:ext>
            </a:extLst>
          </p:cNvPr>
          <p:cNvSpPr txBox="1">
            <a:spLocks/>
          </p:cNvSpPr>
          <p:nvPr/>
        </p:nvSpPr>
        <p:spPr>
          <a:xfrm>
            <a:off x="432000" y="207100"/>
            <a:ext cx="11404154" cy="755790"/>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3600" b="1"/>
              <a:t>Data set development updates </a:t>
            </a:r>
          </a:p>
        </p:txBody>
      </p:sp>
      <p:sp>
        <p:nvSpPr>
          <p:cNvPr id="6" name="TextBox 5">
            <a:extLst>
              <a:ext uri="{FF2B5EF4-FFF2-40B4-BE49-F238E27FC236}">
                <a16:creationId xmlns:a16="http://schemas.microsoft.com/office/drawing/2014/main" id="{3CA23510-BB13-028A-417C-07302E681509}"/>
              </a:ext>
            </a:extLst>
          </p:cNvPr>
          <p:cNvSpPr txBox="1"/>
          <p:nvPr/>
        </p:nvSpPr>
        <p:spPr>
          <a:xfrm>
            <a:off x="429930" y="961703"/>
            <a:ext cx="4769265" cy="369332"/>
          </a:xfrm>
          <a:prstGeom prst="rect">
            <a:avLst/>
          </a:prstGeom>
          <a:noFill/>
        </p:spPr>
        <p:txBody>
          <a:bodyPr wrap="square" lIns="91440" tIns="45720" rIns="91440" bIns="45720" rtlCol="0" anchor="t">
            <a:spAutoFit/>
          </a:bodyPr>
          <a:lstStyle/>
          <a:p>
            <a:r>
              <a:rPr lang="en-GB" b="1"/>
              <a:t>State of Readiness Questionnaire</a:t>
            </a:r>
            <a:endParaRPr lang="en-GB" b="1">
              <a:cs typeface="Arial"/>
            </a:endParaRPr>
          </a:p>
        </p:txBody>
      </p:sp>
      <p:sp>
        <p:nvSpPr>
          <p:cNvPr id="5" name="TextBox 4">
            <a:extLst>
              <a:ext uri="{FF2B5EF4-FFF2-40B4-BE49-F238E27FC236}">
                <a16:creationId xmlns:a16="http://schemas.microsoft.com/office/drawing/2014/main" id="{A5F55C56-F3D3-0D0B-BE32-5A7120C89323}"/>
              </a:ext>
            </a:extLst>
          </p:cNvPr>
          <p:cNvSpPr txBox="1"/>
          <p:nvPr/>
        </p:nvSpPr>
        <p:spPr>
          <a:xfrm>
            <a:off x="433916" y="1534583"/>
            <a:ext cx="11048999"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a:cs typeface="Arial"/>
              </a:rPr>
              <a:t>Some of the questions are required which means you will not be able to progress to the next page without adding some information.</a:t>
            </a:r>
            <a:endParaRPr lang="en-US"/>
          </a:p>
          <a:p>
            <a:pPr marL="285750" indent="-285750">
              <a:buFont typeface="Arial"/>
              <a:buChar char="•"/>
            </a:pPr>
            <a:endParaRPr lang="en-GB" sz="1600">
              <a:cs typeface="Arial"/>
            </a:endParaRPr>
          </a:p>
          <a:p>
            <a:pPr marL="285750" indent="-285750">
              <a:buFont typeface="Arial"/>
              <a:buChar char="•"/>
            </a:pPr>
            <a:r>
              <a:rPr lang="en-GB" sz="1600">
                <a:solidFill>
                  <a:srgbClr val="000000"/>
                </a:solidFill>
                <a:highlight>
                  <a:srgbClr val="FFFFFF"/>
                </a:highlight>
                <a:latin typeface="Arial"/>
                <a:ea typeface="Lato"/>
                <a:cs typeface="Arial"/>
              </a:rPr>
              <a:t>There is a 'Save and come back later' option within the questionnaire. This enables you to stop part way through, save what you have completed and come back to where you left it at a later time. You must ensure that you have entered your e-mail address correctly, as you will be sent a link to the e-mail address that you give, which will take you back to your partially completed questionnaire. </a:t>
            </a:r>
            <a:endParaRPr lang="en-GB" sz="1600">
              <a:latin typeface="Arial"/>
              <a:cs typeface="Arial"/>
            </a:endParaRPr>
          </a:p>
        </p:txBody>
      </p:sp>
      <p:pic>
        <p:nvPicPr>
          <p:cNvPr id="2" name="Picture 1" descr="A screenshot of a email&#10;&#10;AI-generated content may be incorrect.">
            <a:extLst>
              <a:ext uri="{FF2B5EF4-FFF2-40B4-BE49-F238E27FC236}">
                <a16:creationId xmlns:a16="http://schemas.microsoft.com/office/drawing/2014/main" id="{46CD3D09-EB42-B98F-DC72-41218A96F4D7}"/>
              </a:ext>
            </a:extLst>
          </p:cNvPr>
          <p:cNvPicPr>
            <a:picLocks noChangeAspect="1"/>
          </p:cNvPicPr>
          <p:nvPr/>
        </p:nvPicPr>
        <p:blipFill>
          <a:blip r:embed="rId2"/>
          <a:stretch>
            <a:fillRect/>
          </a:stretch>
        </p:blipFill>
        <p:spPr>
          <a:xfrm>
            <a:off x="5532438" y="3430588"/>
            <a:ext cx="5540375" cy="2907242"/>
          </a:xfrm>
          <a:prstGeom prst="rect">
            <a:avLst/>
          </a:prstGeom>
        </p:spPr>
      </p:pic>
      <p:sp>
        <p:nvSpPr>
          <p:cNvPr id="9" name="TextBox 8">
            <a:extLst>
              <a:ext uri="{FF2B5EF4-FFF2-40B4-BE49-F238E27FC236}">
                <a16:creationId xmlns:a16="http://schemas.microsoft.com/office/drawing/2014/main" id="{D186951A-F795-A5CF-5E59-6E5A83AEF4F4}"/>
              </a:ext>
            </a:extLst>
          </p:cNvPr>
          <p:cNvSpPr txBox="1"/>
          <p:nvPr/>
        </p:nvSpPr>
        <p:spPr>
          <a:xfrm>
            <a:off x="539750" y="4360333"/>
            <a:ext cx="4550833"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a:cs typeface="Arial"/>
              </a:rPr>
              <a:t>Once you have completed the questionnaire, you will receive the following message.</a:t>
            </a:r>
            <a:endParaRPr lang="en-US"/>
          </a:p>
          <a:p>
            <a:pPr marL="285750" indent="-285750">
              <a:buFont typeface="Arial"/>
              <a:buChar char="•"/>
            </a:pPr>
            <a:endParaRPr lang="en-GB" sz="1600">
              <a:cs typeface="Arial"/>
            </a:endParaRPr>
          </a:p>
          <a:p>
            <a:pPr marL="285750" indent="-285750">
              <a:buFont typeface="Arial"/>
              <a:buChar char="•"/>
            </a:pPr>
            <a:r>
              <a:rPr lang="en-GB" sz="1600">
                <a:cs typeface="Arial"/>
              </a:rPr>
              <a:t>If you have any issues regarding the questionnaire, please contact </a:t>
            </a:r>
            <a:r>
              <a:rPr lang="en-GB" sz="1600">
                <a:cs typeface="Arial"/>
                <a:hlinkClick r:id="rId3"/>
              </a:rPr>
              <a:t>dataset.development@nhs.net</a:t>
            </a:r>
            <a:endParaRPr lang="en-GB" sz="1600">
              <a:cs typeface="Arial"/>
            </a:endParaRPr>
          </a:p>
          <a:p>
            <a:endParaRPr lang="en-GB" sz="1600">
              <a:cs typeface="Arial"/>
            </a:endParaRPr>
          </a:p>
        </p:txBody>
      </p:sp>
    </p:spTree>
    <p:extLst>
      <p:ext uri="{BB962C8B-B14F-4D97-AF65-F5344CB8AC3E}">
        <p14:creationId xmlns:p14="http://schemas.microsoft.com/office/powerpoint/2010/main" val="1544405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48125-9916-81F0-6C8A-E6D09C2BD6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59F292-E0CB-36C7-4DF2-E69A7F738DB0}"/>
              </a:ext>
            </a:extLst>
          </p:cNvPr>
          <p:cNvSpPr>
            <a:spLocks noGrp="1"/>
          </p:cNvSpPr>
          <p:nvPr>
            <p:ph type="title"/>
          </p:nvPr>
        </p:nvSpPr>
        <p:spPr/>
        <p:txBody>
          <a:bodyPr/>
          <a:lstStyle/>
          <a:p>
            <a:r>
              <a:rPr lang="en-GB"/>
              <a:t>National Data Submission Portal (NDSP)</a:t>
            </a:r>
          </a:p>
        </p:txBody>
      </p:sp>
    </p:spTree>
    <p:extLst>
      <p:ext uri="{BB962C8B-B14F-4D97-AF65-F5344CB8AC3E}">
        <p14:creationId xmlns:p14="http://schemas.microsoft.com/office/powerpoint/2010/main" val="1190393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7297D9-3328-5629-5243-736A99851189}"/>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AEBE94F3-1DA4-C4EE-5E11-C06A9F03490D}"/>
              </a:ext>
            </a:extLst>
          </p:cNvPr>
          <p:cNvSpPr>
            <a:spLocks noGrp="1"/>
          </p:cNvSpPr>
          <p:nvPr>
            <p:ph type="title"/>
          </p:nvPr>
        </p:nvSpPr>
        <p:spPr/>
        <p:txBody>
          <a:bodyPr/>
          <a:lstStyle/>
          <a:p>
            <a:r>
              <a:rPr lang="en-GB"/>
              <a:t>National Data Submission Portal</a:t>
            </a:r>
          </a:p>
        </p:txBody>
      </p:sp>
      <p:sp>
        <p:nvSpPr>
          <p:cNvPr id="2" name="TextBox 1">
            <a:extLst>
              <a:ext uri="{FF2B5EF4-FFF2-40B4-BE49-F238E27FC236}">
                <a16:creationId xmlns:a16="http://schemas.microsoft.com/office/drawing/2014/main" id="{6CAECCCF-B06E-199F-184A-1BF831657FA3}"/>
              </a:ext>
            </a:extLst>
          </p:cNvPr>
          <p:cNvSpPr txBox="1"/>
          <p:nvPr/>
        </p:nvSpPr>
        <p:spPr>
          <a:xfrm>
            <a:off x="557784" y="1490472"/>
            <a:ext cx="10835640" cy="1938992"/>
          </a:xfrm>
          <a:prstGeom prst="rect">
            <a:avLst/>
          </a:prstGeom>
          <a:noFill/>
        </p:spPr>
        <p:txBody>
          <a:bodyPr wrap="square" rtlCol="0">
            <a:spAutoFit/>
          </a:bodyPr>
          <a:lstStyle/>
          <a:p>
            <a:pPr marL="342900" indent="-342900">
              <a:buFont typeface="Arial" panose="020B0604020202020204" pitchFamily="34" charset="0"/>
              <a:buChar char="•"/>
            </a:pPr>
            <a:r>
              <a:rPr lang="en-GB" sz="2000"/>
              <a:t>NDSP recap - submission portal for LCS</a:t>
            </a:r>
          </a:p>
          <a:p>
            <a:pPr marL="342900" indent="-342900">
              <a:buFont typeface="Arial" panose="020B0604020202020204" pitchFamily="34" charset="0"/>
              <a:buChar char="•"/>
            </a:pPr>
            <a:r>
              <a:rPr lang="en-GB" sz="2000"/>
              <a:t>Getting started – CIS2 accounts</a:t>
            </a:r>
          </a:p>
          <a:p>
            <a:pPr marL="342900" indent="-342900">
              <a:buFont typeface="Arial" panose="020B0604020202020204" pitchFamily="34" charset="0"/>
              <a:buChar char="•"/>
            </a:pPr>
            <a:r>
              <a:rPr lang="en-GB" sz="2000"/>
              <a:t>Devolved permission model</a:t>
            </a:r>
          </a:p>
          <a:p>
            <a:pPr marL="342900" indent="-342900">
              <a:buFont typeface="Arial" panose="020B0604020202020204" pitchFamily="34" charset="0"/>
              <a:buChar char="•"/>
            </a:pPr>
            <a:r>
              <a:rPr lang="en-GB" sz="2000"/>
              <a:t>Submission model recap and timetable</a:t>
            </a:r>
          </a:p>
          <a:p>
            <a:pPr marL="342900" indent="-342900">
              <a:buFont typeface="Arial" panose="020B0604020202020204" pitchFamily="34" charset="0"/>
              <a:buChar char="•"/>
            </a:pPr>
            <a:r>
              <a:rPr lang="en-GB" sz="2000"/>
              <a:t>Cancer Alliance submission dashboard </a:t>
            </a:r>
          </a:p>
          <a:p>
            <a:pPr marL="342900" indent="-342900">
              <a:buFont typeface="Arial" panose="020B0604020202020204" pitchFamily="34" charset="0"/>
              <a:buChar char="•"/>
            </a:pPr>
            <a:r>
              <a:rPr lang="en-GB" sz="2000"/>
              <a:t>Getting involved </a:t>
            </a:r>
          </a:p>
        </p:txBody>
      </p:sp>
    </p:spTree>
    <p:extLst>
      <p:ext uri="{BB962C8B-B14F-4D97-AF65-F5344CB8AC3E}">
        <p14:creationId xmlns:p14="http://schemas.microsoft.com/office/powerpoint/2010/main" val="3574828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5" y="55862"/>
            <a:ext cx="5255514" cy="1719072"/>
          </a:xfrm>
        </p:spPr>
        <p:txBody>
          <a:bodyPr anchor="b">
            <a:noAutofit/>
          </a:bodyPr>
          <a:lstStyle/>
          <a:p>
            <a:r>
              <a:rPr lang="en-GB" sz="3200" b="1"/>
              <a:t>National Data Submission Portal (NDSP) Recap</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045199"/>
            <a:ext cx="5703604" cy="3772671"/>
          </a:xfrm>
        </p:spPr>
        <p:txBody>
          <a:bodyPr anchor="t">
            <a:noAutofit/>
          </a:bodyPr>
          <a:lstStyle/>
          <a:p>
            <a:pPr marL="0" indent="0">
              <a:lnSpc>
                <a:spcPct val="150000"/>
              </a:lnSpc>
              <a:buNone/>
            </a:pPr>
            <a:r>
              <a:rPr lang="en-GB" sz="1400">
                <a:latin typeface="+mj-lt"/>
              </a:rPr>
              <a:t>A single data submission portal that sits on the National Data Integration Tenant (NDIT)  platform</a:t>
            </a:r>
          </a:p>
          <a:p>
            <a:pPr marL="0" indent="0">
              <a:lnSpc>
                <a:spcPct val="150000"/>
              </a:lnSpc>
              <a:buNone/>
            </a:pPr>
            <a:r>
              <a:rPr lang="en-GB" sz="1400">
                <a:latin typeface="+mj-lt"/>
              </a:rPr>
              <a:t>Consistent experience for data submitters</a:t>
            </a:r>
          </a:p>
          <a:p>
            <a:pPr marL="0" indent="0">
              <a:lnSpc>
                <a:spcPct val="150000"/>
              </a:lnSpc>
              <a:buNone/>
            </a:pPr>
            <a:r>
              <a:rPr lang="en-GB" sz="1400">
                <a:latin typeface="+mj-lt"/>
              </a:rPr>
              <a:t>Choice of submission routes </a:t>
            </a:r>
          </a:p>
          <a:p>
            <a:pPr lvl="1">
              <a:lnSpc>
                <a:spcPct val="160000"/>
              </a:lnSpc>
            </a:pPr>
            <a:r>
              <a:rPr lang="en-GB" sz="1400">
                <a:latin typeface="+mj-lt"/>
              </a:rPr>
              <a:t>File upload</a:t>
            </a:r>
          </a:p>
          <a:p>
            <a:pPr lvl="1">
              <a:lnSpc>
                <a:spcPct val="150000"/>
              </a:lnSpc>
            </a:pPr>
            <a:r>
              <a:rPr lang="en-GB" sz="1400">
                <a:latin typeface="+mj-lt"/>
              </a:rPr>
              <a:t>API </a:t>
            </a:r>
          </a:p>
          <a:p>
            <a:pPr lvl="1">
              <a:lnSpc>
                <a:spcPct val="150000"/>
              </a:lnSpc>
            </a:pPr>
            <a:r>
              <a:rPr lang="en-GB" sz="1400">
                <a:latin typeface="+mj-lt"/>
              </a:rPr>
              <a:t>FDP Local Tenant /Healthcare Decision Suite</a:t>
            </a:r>
            <a:endParaRPr lang="en-GB" sz="1400" i="1">
              <a:latin typeface="+mj-lt"/>
            </a:endParaRPr>
          </a:p>
          <a:p>
            <a:pPr marL="0" indent="0">
              <a:lnSpc>
                <a:spcPct val="150000"/>
              </a:lnSpc>
              <a:buNone/>
            </a:pPr>
            <a:r>
              <a:rPr lang="en-GB" sz="1400">
                <a:latin typeface="+mj-lt"/>
              </a:rPr>
              <a:t>Consistent data validation </a:t>
            </a:r>
          </a:p>
        </p:txBody>
      </p:sp>
      <p:pic>
        <p:nvPicPr>
          <p:cNvPr id="9" name="Picture 8">
            <a:extLst>
              <a:ext uri="{FF2B5EF4-FFF2-40B4-BE49-F238E27FC236}">
                <a16:creationId xmlns:a16="http://schemas.microsoft.com/office/drawing/2014/main" id="{CC599059-01E7-0382-4F21-C4C45FAFFF11}"/>
              </a:ext>
            </a:extLst>
          </p:cNvPr>
          <p:cNvPicPr>
            <a:picLocks noChangeAspect="1"/>
          </p:cNvPicPr>
          <p:nvPr/>
        </p:nvPicPr>
        <p:blipFill>
          <a:blip r:embed="rId3"/>
          <a:stretch>
            <a:fillRect/>
          </a:stretch>
        </p:blipFill>
        <p:spPr>
          <a:xfrm>
            <a:off x="5745455" y="1666874"/>
            <a:ext cx="6198427" cy="4067175"/>
          </a:xfrm>
          <a:prstGeom prst="rect">
            <a:avLst/>
          </a:prstGeom>
        </p:spPr>
      </p:pic>
    </p:spTree>
    <p:extLst>
      <p:ext uri="{BB962C8B-B14F-4D97-AF65-F5344CB8AC3E}">
        <p14:creationId xmlns:p14="http://schemas.microsoft.com/office/powerpoint/2010/main" val="2650213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9E0F6-E2B4-2E64-DCD0-1AC546178B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7BC0A8-076D-25EF-9442-412AF4B5331E}"/>
              </a:ext>
            </a:extLst>
          </p:cNvPr>
          <p:cNvSpPr>
            <a:spLocks noGrp="1"/>
          </p:cNvSpPr>
          <p:nvPr>
            <p:ph type="title"/>
          </p:nvPr>
        </p:nvSpPr>
        <p:spPr>
          <a:xfrm>
            <a:off x="630935" y="0"/>
            <a:ext cx="4762699" cy="1719072"/>
          </a:xfrm>
        </p:spPr>
        <p:txBody>
          <a:bodyPr anchor="b">
            <a:noAutofit/>
          </a:bodyPr>
          <a:lstStyle/>
          <a:p>
            <a:r>
              <a:rPr lang="en-GB" sz="3200" b="1"/>
              <a:t>What does the NDSP do? </a:t>
            </a:r>
          </a:p>
        </p:txBody>
      </p:sp>
      <p:sp>
        <p:nvSpPr>
          <p:cNvPr id="3" name="Content Placeholder 2">
            <a:extLst>
              <a:ext uri="{FF2B5EF4-FFF2-40B4-BE49-F238E27FC236}">
                <a16:creationId xmlns:a16="http://schemas.microsoft.com/office/drawing/2014/main" id="{D098F2EB-7C16-FC71-CAC1-EF8F9058A220}"/>
              </a:ext>
            </a:extLst>
          </p:cNvPr>
          <p:cNvSpPr>
            <a:spLocks noGrp="1"/>
          </p:cNvSpPr>
          <p:nvPr>
            <p:ph idx="1"/>
          </p:nvPr>
        </p:nvSpPr>
        <p:spPr>
          <a:xfrm>
            <a:off x="564260" y="1921374"/>
            <a:ext cx="5636301" cy="3772671"/>
          </a:xfrm>
        </p:spPr>
        <p:txBody>
          <a:bodyPr anchor="t">
            <a:noAutofit/>
          </a:bodyPr>
          <a:lstStyle/>
          <a:p>
            <a:pPr>
              <a:lnSpc>
                <a:spcPct val="150000"/>
              </a:lnSpc>
            </a:pPr>
            <a:r>
              <a:rPr lang="en-GB" sz="1800"/>
              <a:t>Enables secure data submissions to NHS England</a:t>
            </a:r>
          </a:p>
          <a:p>
            <a:pPr>
              <a:lnSpc>
                <a:spcPct val="150000"/>
              </a:lnSpc>
            </a:pPr>
            <a:r>
              <a:rPr lang="en-GB" sz="1800"/>
              <a:t>Provides data validation feedback</a:t>
            </a:r>
          </a:p>
          <a:p>
            <a:pPr>
              <a:lnSpc>
                <a:spcPct val="150000"/>
              </a:lnSpc>
            </a:pPr>
            <a:r>
              <a:rPr lang="en-GB" sz="1800"/>
              <a:t>Automated reminders:</a:t>
            </a:r>
          </a:p>
          <a:p>
            <a:pPr lvl="1">
              <a:lnSpc>
                <a:spcPct val="150000"/>
              </a:lnSpc>
            </a:pPr>
            <a:r>
              <a:rPr lang="en-GB" sz="1800"/>
              <a:t>Submission window opens</a:t>
            </a:r>
          </a:p>
          <a:p>
            <a:pPr lvl="1">
              <a:lnSpc>
                <a:spcPct val="150000"/>
              </a:lnSpc>
            </a:pPr>
            <a:r>
              <a:rPr lang="en-GB" sz="1800"/>
              <a:t>5 days before deadline</a:t>
            </a:r>
          </a:p>
          <a:p>
            <a:pPr lvl="1">
              <a:lnSpc>
                <a:spcPct val="150000"/>
              </a:lnSpc>
            </a:pPr>
            <a:r>
              <a:rPr lang="en-GB" sz="1800"/>
              <a:t>1 day before deadline</a:t>
            </a:r>
          </a:p>
          <a:p>
            <a:pPr>
              <a:lnSpc>
                <a:spcPct val="150000"/>
              </a:lnSpc>
            </a:pPr>
            <a:r>
              <a:rPr lang="en-GB" sz="1800"/>
              <a:t>Allows you to view your submissions history</a:t>
            </a:r>
          </a:p>
        </p:txBody>
      </p:sp>
      <p:pic>
        <p:nvPicPr>
          <p:cNvPr id="6" name="Picture 5">
            <a:extLst>
              <a:ext uri="{FF2B5EF4-FFF2-40B4-BE49-F238E27FC236}">
                <a16:creationId xmlns:a16="http://schemas.microsoft.com/office/drawing/2014/main" id="{6A410ADC-B6A4-6A35-75DB-F2307DBF2703}"/>
              </a:ext>
            </a:extLst>
          </p:cNvPr>
          <p:cNvPicPr>
            <a:picLocks noChangeAspect="1"/>
          </p:cNvPicPr>
          <p:nvPr/>
        </p:nvPicPr>
        <p:blipFill>
          <a:blip r:embed="rId3"/>
          <a:stretch>
            <a:fillRect/>
          </a:stretch>
        </p:blipFill>
        <p:spPr>
          <a:xfrm>
            <a:off x="6503210" y="963827"/>
            <a:ext cx="5526759" cy="4930346"/>
          </a:xfrm>
          <a:prstGeom prst="rect">
            <a:avLst/>
          </a:prstGeom>
        </p:spPr>
      </p:pic>
    </p:spTree>
    <p:extLst>
      <p:ext uri="{BB962C8B-B14F-4D97-AF65-F5344CB8AC3E}">
        <p14:creationId xmlns:p14="http://schemas.microsoft.com/office/powerpoint/2010/main" val="177065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D6617-3C2B-484F-7F55-493D105297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E6312F-2D0C-C6F0-112E-ABBB88716C50}"/>
              </a:ext>
            </a:extLst>
          </p:cNvPr>
          <p:cNvSpPr>
            <a:spLocks noGrp="1"/>
          </p:cNvSpPr>
          <p:nvPr>
            <p:ph type="title"/>
          </p:nvPr>
        </p:nvSpPr>
        <p:spPr>
          <a:xfrm>
            <a:off x="375138" y="318676"/>
            <a:ext cx="11404154" cy="865186"/>
          </a:xfrm>
        </p:spPr>
        <p:txBody>
          <a:bodyPr/>
          <a:lstStyle/>
          <a:p>
            <a:r>
              <a:rPr lang="en-GB"/>
              <a:t>Setting up a CIS account if you don’t have one</a:t>
            </a:r>
          </a:p>
        </p:txBody>
      </p:sp>
      <p:sp>
        <p:nvSpPr>
          <p:cNvPr id="3" name="Content Placeholder 4">
            <a:extLst>
              <a:ext uri="{FF2B5EF4-FFF2-40B4-BE49-F238E27FC236}">
                <a16:creationId xmlns:a16="http://schemas.microsoft.com/office/drawing/2014/main" id="{159BBE87-F6B2-A08E-185F-4224F47315A4}"/>
              </a:ext>
            </a:extLst>
          </p:cNvPr>
          <p:cNvSpPr>
            <a:spLocks noGrp="1"/>
          </p:cNvSpPr>
          <p:nvPr>
            <p:ph idx="1"/>
          </p:nvPr>
        </p:nvSpPr>
        <p:spPr>
          <a:xfrm>
            <a:off x="375138" y="1349151"/>
            <a:ext cx="11573939" cy="1345274"/>
          </a:xfrm>
        </p:spPr>
        <p:txBody>
          <a:bodyPr>
            <a:normAutofit/>
          </a:bodyPr>
          <a:lstStyle/>
          <a:p>
            <a:pPr>
              <a:lnSpc>
                <a:spcPts val="2200"/>
              </a:lnSpc>
              <a:spcBef>
                <a:spcPts val="1200"/>
              </a:spcBef>
            </a:pPr>
            <a:r>
              <a:rPr lang="en-GB" sz="2400" b="1">
                <a:solidFill>
                  <a:schemeClr val="bg2"/>
                </a:solidFill>
              </a:rPr>
              <a:t>NDSP uses CIS2 authentication</a:t>
            </a:r>
            <a:r>
              <a:rPr lang="en-GB" sz="2400">
                <a:solidFill>
                  <a:schemeClr val="bg2"/>
                </a:solidFill>
              </a:rPr>
              <a:t>.</a:t>
            </a:r>
            <a:endParaRPr lang="en-GB" sz="2400"/>
          </a:p>
          <a:p>
            <a:pPr>
              <a:lnSpc>
                <a:spcPts val="2200"/>
              </a:lnSpc>
              <a:spcBef>
                <a:spcPts val="1200"/>
              </a:spcBef>
            </a:pPr>
            <a:r>
              <a:rPr lang="en-GB" sz="1800"/>
              <a:t>Care Identity Service (CIS) is a service covering identity management and access management for services accessed by health and social care workers. CIS2 authentication is part of Care Identity Service (CIS).</a:t>
            </a:r>
          </a:p>
          <a:p>
            <a:pPr marL="342900" indent="-342900">
              <a:buFont typeface="Arial" panose="020B0604020202020204" pitchFamily="34" charset="0"/>
              <a:buChar char="•"/>
            </a:pPr>
            <a:endParaRPr lang="en-GB" sz="1800"/>
          </a:p>
        </p:txBody>
      </p:sp>
      <p:sp>
        <p:nvSpPr>
          <p:cNvPr id="4" name="Content Placeholder 4">
            <a:extLst>
              <a:ext uri="{FF2B5EF4-FFF2-40B4-BE49-F238E27FC236}">
                <a16:creationId xmlns:a16="http://schemas.microsoft.com/office/drawing/2014/main" id="{D1BFF399-215F-5527-EC98-16E67576024C}"/>
              </a:ext>
            </a:extLst>
          </p:cNvPr>
          <p:cNvSpPr txBox="1">
            <a:spLocks/>
          </p:cNvSpPr>
          <p:nvPr/>
        </p:nvSpPr>
        <p:spPr>
          <a:xfrm>
            <a:off x="458786" y="5613150"/>
            <a:ext cx="10242062" cy="457642"/>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a:p>
        </p:txBody>
      </p:sp>
      <p:sp>
        <p:nvSpPr>
          <p:cNvPr id="6" name="Content Placeholder 4">
            <a:extLst>
              <a:ext uri="{FF2B5EF4-FFF2-40B4-BE49-F238E27FC236}">
                <a16:creationId xmlns:a16="http://schemas.microsoft.com/office/drawing/2014/main" id="{498BE36C-24A2-5ABC-D770-B6536D18FA3A}"/>
              </a:ext>
            </a:extLst>
          </p:cNvPr>
          <p:cNvSpPr txBox="1">
            <a:spLocks/>
          </p:cNvSpPr>
          <p:nvPr/>
        </p:nvSpPr>
        <p:spPr>
          <a:xfrm>
            <a:off x="375138" y="2821600"/>
            <a:ext cx="5228140" cy="1595785"/>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100"/>
              </a:lnSpc>
              <a:spcBef>
                <a:spcPts val="1200"/>
              </a:spcBef>
              <a:spcAft>
                <a:spcPts val="0"/>
              </a:spcAft>
            </a:pPr>
            <a:r>
              <a:rPr lang="en-US" sz="1600"/>
              <a:t>To access services with CIS2, most users sign in using an NHS </a:t>
            </a:r>
            <a:r>
              <a:rPr lang="en-US" sz="1600" b="1">
                <a:solidFill>
                  <a:schemeClr val="bg2"/>
                </a:solidFill>
              </a:rPr>
              <a:t>smartcard</a:t>
            </a:r>
            <a:r>
              <a:rPr lang="en-US" sz="1600"/>
              <a:t>.</a:t>
            </a:r>
          </a:p>
          <a:p>
            <a:pPr>
              <a:lnSpc>
                <a:spcPts val="2100"/>
              </a:lnSpc>
              <a:spcBef>
                <a:spcPts val="1200"/>
              </a:spcBef>
              <a:spcAft>
                <a:spcPts val="0"/>
              </a:spcAft>
            </a:pPr>
            <a:r>
              <a:rPr lang="en-US" sz="1600"/>
              <a:t>Smartcards are like chip and pin bank cards and are used in conjunction with a passcode via a smartcard reader. </a:t>
            </a:r>
            <a:endParaRPr lang="en-GB" sz="1600"/>
          </a:p>
        </p:txBody>
      </p:sp>
      <p:sp>
        <p:nvSpPr>
          <p:cNvPr id="8" name="Content Placeholder 4">
            <a:extLst>
              <a:ext uri="{FF2B5EF4-FFF2-40B4-BE49-F238E27FC236}">
                <a16:creationId xmlns:a16="http://schemas.microsoft.com/office/drawing/2014/main" id="{F3CC5D4E-41CF-33AF-5647-17B4AC8579AE}"/>
              </a:ext>
            </a:extLst>
          </p:cNvPr>
          <p:cNvSpPr txBox="1">
            <a:spLocks/>
          </p:cNvSpPr>
          <p:nvPr/>
        </p:nvSpPr>
        <p:spPr>
          <a:xfrm>
            <a:off x="6353217" y="2763657"/>
            <a:ext cx="4489497" cy="1469149"/>
          </a:xfrm>
          <a:prstGeom prst="rect">
            <a:avLst/>
          </a:prstGeom>
        </p:spPr>
        <p:txBody>
          <a:bodyPr vert="horz" lIns="0" tIns="0" rIns="0" bIns="0" rtlCol="0" anchor="t">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sz="1700"/>
              <a:t>However, CIS2 offers lots of other different two factor authentication methods.</a:t>
            </a:r>
          </a:p>
          <a:p>
            <a:pPr>
              <a:lnSpc>
                <a:spcPct val="110000"/>
              </a:lnSpc>
            </a:pPr>
            <a:r>
              <a:rPr lang="en-GB" sz="1700"/>
              <a:t>To use them, you still need a CIS Account first.</a:t>
            </a:r>
          </a:p>
          <a:p>
            <a:pPr>
              <a:lnSpc>
                <a:spcPct val="110000"/>
              </a:lnSpc>
            </a:pPr>
            <a:r>
              <a:rPr lang="en-GB" sz="1700"/>
              <a:t>Here a list of </a:t>
            </a:r>
            <a:r>
              <a:rPr lang="en-GB" sz="1700" b="1">
                <a:solidFill>
                  <a:schemeClr val="bg2"/>
                </a:solidFill>
              </a:rPr>
              <a:t>non-smartcard authenticators</a:t>
            </a:r>
            <a:r>
              <a:rPr lang="en-GB" sz="1700"/>
              <a:t>:</a:t>
            </a:r>
          </a:p>
          <a:p>
            <a:pPr marL="342900" indent="-342900">
              <a:lnSpc>
                <a:spcPct val="110000"/>
              </a:lnSpc>
              <a:buFont typeface="Arial" panose="020B0604020202020204" pitchFamily="34" charset="0"/>
              <a:buChar char="•"/>
            </a:pPr>
            <a:endParaRPr lang="en-GB"/>
          </a:p>
        </p:txBody>
      </p:sp>
      <p:sp>
        <p:nvSpPr>
          <p:cNvPr id="9" name="Content Placeholder 4">
            <a:extLst>
              <a:ext uri="{FF2B5EF4-FFF2-40B4-BE49-F238E27FC236}">
                <a16:creationId xmlns:a16="http://schemas.microsoft.com/office/drawing/2014/main" id="{FC85F0B5-21C7-4A47-D094-90E64D9AC16A}"/>
              </a:ext>
            </a:extLst>
          </p:cNvPr>
          <p:cNvSpPr txBox="1">
            <a:spLocks/>
          </p:cNvSpPr>
          <p:nvPr/>
        </p:nvSpPr>
        <p:spPr>
          <a:xfrm>
            <a:off x="5699441" y="4232806"/>
            <a:ext cx="4489497" cy="1890898"/>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28700" lvl="1" indent="-342900"/>
            <a:r>
              <a:rPr lang="en-GB" sz="1600">
                <a:hlinkClick r:id="rId2"/>
              </a:rPr>
              <a:t>Microsoft Authenticator</a:t>
            </a:r>
            <a:endParaRPr lang="en-GB" sz="1600"/>
          </a:p>
          <a:p>
            <a:pPr marL="1028700" lvl="1" indent="-342900"/>
            <a:r>
              <a:rPr lang="en-GB" sz="1600">
                <a:hlinkClick r:id="rId3"/>
              </a:rPr>
              <a:t>Passkey</a:t>
            </a:r>
            <a:endParaRPr lang="en-GB" sz="1600"/>
          </a:p>
          <a:p>
            <a:pPr marL="1028700" lvl="1" indent="-342900"/>
            <a:r>
              <a:rPr lang="en-GB" sz="1600">
                <a:hlinkClick r:id="rId4"/>
              </a:rPr>
              <a:t>iPad</a:t>
            </a:r>
            <a:endParaRPr lang="en-GB" sz="1600"/>
          </a:p>
          <a:p>
            <a:pPr marL="1028700" lvl="1" indent="-342900"/>
            <a:r>
              <a:rPr lang="en-GB" sz="1600">
                <a:hlinkClick r:id="rId5"/>
              </a:rPr>
              <a:t>Windows Hello</a:t>
            </a:r>
            <a:endParaRPr lang="en-GB" sz="1600"/>
          </a:p>
          <a:p>
            <a:pPr marL="1028700" lvl="1" indent="-342900"/>
            <a:r>
              <a:rPr lang="en-GB" sz="1600">
                <a:hlinkClick r:id="rId6"/>
              </a:rPr>
              <a:t>Security key</a:t>
            </a:r>
            <a:r>
              <a:rPr lang="en-GB" sz="1600"/>
              <a:t>, including YubiKey</a:t>
            </a:r>
          </a:p>
          <a:p>
            <a:pPr marL="342900" indent="-342900">
              <a:buFont typeface="Arial" panose="020B0604020202020204" pitchFamily="34" charset="0"/>
              <a:buChar char="•"/>
            </a:pPr>
            <a:endParaRPr lang="en-GB" sz="1600"/>
          </a:p>
        </p:txBody>
      </p:sp>
      <p:pic>
        <p:nvPicPr>
          <p:cNvPr id="11" name="Picture 10">
            <a:extLst>
              <a:ext uri="{FF2B5EF4-FFF2-40B4-BE49-F238E27FC236}">
                <a16:creationId xmlns:a16="http://schemas.microsoft.com/office/drawing/2014/main" id="{D47F8210-0172-145F-128A-938459D9766C}"/>
              </a:ext>
            </a:extLst>
          </p:cNvPr>
          <p:cNvPicPr>
            <a:picLocks noChangeAspect="1"/>
          </p:cNvPicPr>
          <p:nvPr/>
        </p:nvPicPr>
        <p:blipFill>
          <a:blip r:embed="rId7"/>
          <a:stretch>
            <a:fillRect/>
          </a:stretch>
        </p:blipFill>
        <p:spPr>
          <a:xfrm>
            <a:off x="421605" y="4232806"/>
            <a:ext cx="3359323" cy="1714588"/>
          </a:xfrm>
          <a:prstGeom prst="rect">
            <a:avLst/>
          </a:prstGeom>
        </p:spPr>
      </p:pic>
    </p:spTree>
    <p:extLst>
      <p:ext uri="{BB962C8B-B14F-4D97-AF65-F5344CB8AC3E}">
        <p14:creationId xmlns:p14="http://schemas.microsoft.com/office/powerpoint/2010/main" val="109594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3C005-C563-C9BD-8D61-FD2EF4E6C3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CA3F7E-7640-8757-BC0D-A71C92A4D585}"/>
              </a:ext>
            </a:extLst>
          </p:cNvPr>
          <p:cNvSpPr>
            <a:spLocks noGrp="1"/>
          </p:cNvSpPr>
          <p:nvPr>
            <p:ph type="title"/>
          </p:nvPr>
        </p:nvSpPr>
        <p:spPr>
          <a:xfrm>
            <a:off x="531675" y="491863"/>
            <a:ext cx="11404154" cy="865186"/>
          </a:xfrm>
        </p:spPr>
        <p:txBody>
          <a:bodyPr anchor="ctr">
            <a:normAutofit/>
          </a:bodyPr>
          <a:lstStyle/>
          <a:p>
            <a:r>
              <a:rPr lang="en-GB"/>
              <a:t>House-keeping </a:t>
            </a:r>
          </a:p>
        </p:txBody>
      </p:sp>
      <p:pic>
        <p:nvPicPr>
          <p:cNvPr id="5" name="Content Placeholder 4" descr="Radio microphone with solid fill">
            <a:extLst>
              <a:ext uri="{FF2B5EF4-FFF2-40B4-BE49-F238E27FC236}">
                <a16:creationId xmlns:a16="http://schemas.microsoft.com/office/drawing/2014/main" id="{1376D2A2-8F2D-03C1-5AAF-A6F35689F16B}"/>
              </a:ext>
            </a:extLst>
          </p:cNvPr>
          <p:cNvPicPr>
            <a:picLocks noGrp="1" noChangeAspect="1"/>
          </p:cNvPicPr>
          <p:nvPr>
            <p:ph idx="1"/>
          </p:nvPr>
        </p:nvPicPr>
        <p:blipFill>
          <a:blip>
            <a:extLst>
              <a:ext uri="{96DAC541-7B7A-43D3-8B79-37D633B846F1}">
                <asvg:svgBlip xmlns:asvg="http://schemas.microsoft.com/office/drawing/2016/SVG/main" r:embed="rId3"/>
              </a:ext>
            </a:extLst>
          </a:blip>
          <a:stretch/>
        </p:blipFill>
        <p:spPr>
          <a:xfrm>
            <a:off x="531675" y="2068416"/>
            <a:ext cx="1936920" cy="1936920"/>
          </a:xfrm>
        </p:spPr>
      </p:pic>
      <p:sp>
        <p:nvSpPr>
          <p:cNvPr id="6" name="TextBox 5">
            <a:extLst>
              <a:ext uri="{FF2B5EF4-FFF2-40B4-BE49-F238E27FC236}">
                <a16:creationId xmlns:a16="http://schemas.microsoft.com/office/drawing/2014/main" id="{1A044840-BF97-6FB5-9844-F35EB3331F98}"/>
              </a:ext>
            </a:extLst>
          </p:cNvPr>
          <p:cNvSpPr txBox="1"/>
          <p:nvPr/>
        </p:nvSpPr>
        <p:spPr>
          <a:xfrm>
            <a:off x="2606464" y="1905506"/>
            <a:ext cx="8586934" cy="1938992"/>
          </a:xfrm>
          <a:prstGeom prst="rect">
            <a:avLst/>
          </a:prstGeom>
          <a:noFill/>
        </p:spPr>
        <p:txBody>
          <a:bodyPr wrap="square" rtlCol="0">
            <a:spAutoFit/>
          </a:bodyPr>
          <a:lstStyle/>
          <a:p>
            <a:r>
              <a:rPr lang="en-GB" sz="2400"/>
              <a:t>We’re going to record the Q&amp;A so that we can share it after the session.</a:t>
            </a:r>
            <a:br>
              <a:rPr lang="en-GB" sz="2400"/>
            </a:br>
            <a:br>
              <a:rPr lang="en-GB" sz="2400"/>
            </a:br>
            <a:r>
              <a:rPr lang="en-GB" sz="2400"/>
              <a:t>You’re welcome to add questions in the chat as we go and we’ll come back to them.</a:t>
            </a:r>
          </a:p>
        </p:txBody>
      </p:sp>
    </p:spTree>
    <p:extLst>
      <p:ext uri="{BB962C8B-B14F-4D97-AF65-F5344CB8AC3E}">
        <p14:creationId xmlns:p14="http://schemas.microsoft.com/office/powerpoint/2010/main" val="307533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AB90E-2260-8E6F-CF73-72E80EE194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E78C03-4835-2636-46F6-407E41EF8FC5}"/>
              </a:ext>
            </a:extLst>
          </p:cNvPr>
          <p:cNvSpPr>
            <a:spLocks noGrp="1"/>
          </p:cNvSpPr>
          <p:nvPr>
            <p:ph type="title"/>
          </p:nvPr>
        </p:nvSpPr>
        <p:spPr>
          <a:xfrm>
            <a:off x="375138" y="359435"/>
            <a:ext cx="11404154" cy="865186"/>
          </a:xfrm>
        </p:spPr>
        <p:txBody>
          <a:bodyPr/>
          <a:lstStyle/>
          <a:p>
            <a:r>
              <a:rPr lang="en-GB"/>
              <a:t>Setting up a CIS account if you don’t have one</a:t>
            </a:r>
          </a:p>
        </p:txBody>
      </p:sp>
      <p:sp>
        <p:nvSpPr>
          <p:cNvPr id="3" name="Content Placeholder 4">
            <a:extLst>
              <a:ext uri="{FF2B5EF4-FFF2-40B4-BE49-F238E27FC236}">
                <a16:creationId xmlns:a16="http://schemas.microsoft.com/office/drawing/2014/main" id="{6518A996-C2E5-F409-3ABD-8F1715CC0C24}"/>
              </a:ext>
            </a:extLst>
          </p:cNvPr>
          <p:cNvSpPr>
            <a:spLocks noGrp="1"/>
          </p:cNvSpPr>
          <p:nvPr>
            <p:ph idx="1"/>
          </p:nvPr>
        </p:nvSpPr>
        <p:spPr>
          <a:xfrm>
            <a:off x="375138" y="1431819"/>
            <a:ext cx="11404154" cy="4810851"/>
          </a:xfrm>
        </p:spPr>
        <p:txBody>
          <a:bodyPr vert="horz" lIns="0" tIns="0" rIns="0" bIns="0" rtlCol="0" anchor="t">
            <a:normAutofit fontScale="77500" lnSpcReduction="20000"/>
          </a:bodyPr>
          <a:lstStyle/>
          <a:p>
            <a:pPr>
              <a:spcBef>
                <a:spcPts val="1200"/>
              </a:spcBef>
            </a:pPr>
            <a:r>
              <a:rPr lang="en-GB" sz="2600"/>
              <a:t>Follow these steps if you need a CIS account (aka CIS Profile).</a:t>
            </a:r>
          </a:p>
          <a:p>
            <a:pPr marL="457200" indent="-457200">
              <a:lnSpc>
                <a:spcPct val="170000"/>
              </a:lnSpc>
              <a:spcBef>
                <a:spcPts val="1200"/>
              </a:spcBef>
              <a:buFont typeface="+mj-lt"/>
              <a:buAutoNum type="arabicPeriod"/>
            </a:pPr>
            <a:r>
              <a:rPr lang="en-US" sz="2600" b="1">
                <a:solidFill>
                  <a:schemeClr val="bg2"/>
                </a:solidFill>
              </a:rPr>
              <a:t>Contact your Registration Authority</a:t>
            </a:r>
            <a:r>
              <a:rPr lang="en-US" sz="2600"/>
              <a:t>: reach out to your Registration Authority (RA) or local CIS sponsor to discuss the registration process. </a:t>
            </a:r>
          </a:p>
          <a:p>
            <a:pPr marL="457200" indent="-457200">
              <a:lnSpc>
                <a:spcPct val="170000"/>
              </a:lnSpc>
              <a:spcBef>
                <a:spcPts val="1200"/>
              </a:spcBef>
              <a:buFont typeface="+mj-lt"/>
              <a:buAutoNum type="arabicPeriod"/>
            </a:pPr>
            <a:r>
              <a:rPr lang="en-US" sz="2600" b="1">
                <a:solidFill>
                  <a:schemeClr val="bg2"/>
                </a:solidFill>
              </a:rPr>
              <a:t>Submit your application</a:t>
            </a:r>
            <a:r>
              <a:rPr lang="en-US" sz="2600"/>
              <a:t>: follow the application process provided by your Registration Authority and complete your identity verification. </a:t>
            </a:r>
          </a:p>
          <a:p>
            <a:pPr marL="457200" indent="-457200">
              <a:lnSpc>
                <a:spcPct val="170000"/>
              </a:lnSpc>
              <a:spcBef>
                <a:spcPts val="1200"/>
              </a:spcBef>
              <a:buFont typeface="+mj-lt"/>
              <a:buAutoNum type="arabicPeriod"/>
            </a:pPr>
            <a:r>
              <a:rPr lang="en-US" sz="2600" b="1">
                <a:solidFill>
                  <a:schemeClr val="bg2"/>
                </a:solidFill>
              </a:rPr>
              <a:t>Choose an Authenticator</a:t>
            </a:r>
            <a:r>
              <a:rPr lang="en-US" sz="2600"/>
              <a:t>: select an authenticator method (smartcard, authenticator app, or security key) that suits your needs. </a:t>
            </a:r>
            <a:endParaRPr lang="en-GB" sz="2000"/>
          </a:p>
          <a:p>
            <a:pPr>
              <a:lnSpc>
                <a:spcPct val="170000"/>
              </a:lnSpc>
              <a:spcBef>
                <a:spcPts val="1200"/>
              </a:spcBef>
            </a:pPr>
            <a:r>
              <a:rPr lang="en-US"/>
              <a:t>Each NHS smartcard/CIS Account  typically have role-based access codes (RBAC) assigned. </a:t>
            </a:r>
            <a:r>
              <a:rPr lang="en-US" b="1">
                <a:solidFill>
                  <a:schemeClr val="bg2"/>
                </a:solidFill>
              </a:rPr>
              <a:t>NDSP doesn’t need any code associated to your account.</a:t>
            </a:r>
            <a:endParaRPr lang="en-GB" b="1">
              <a:solidFill>
                <a:schemeClr val="bg2"/>
              </a:solidFill>
            </a:endParaRPr>
          </a:p>
          <a:p>
            <a:pPr marL="342900" indent="-342900">
              <a:buFont typeface="Arial" panose="020B0604020202020204" pitchFamily="34" charset="0"/>
              <a:buChar char="•"/>
            </a:pPr>
            <a:endParaRPr lang="en-GB"/>
          </a:p>
        </p:txBody>
      </p:sp>
    </p:spTree>
    <p:extLst>
      <p:ext uri="{BB962C8B-B14F-4D97-AF65-F5344CB8AC3E}">
        <p14:creationId xmlns:p14="http://schemas.microsoft.com/office/powerpoint/2010/main" val="411910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3D79A-BC55-9E9C-222D-9767417B34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20E993-C90C-BAA9-3457-693B5A64C213}"/>
              </a:ext>
            </a:extLst>
          </p:cNvPr>
          <p:cNvSpPr>
            <a:spLocks noGrp="1"/>
          </p:cNvSpPr>
          <p:nvPr>
            <p:ph type="title"/>
          </p:nvPr>
        </p:nvSpPr>
        <p:spPr>
          <a:xfrm>
            <a:off x="375138" y="414734"/>
            <a:ext cx="9965145" cy="864051"/>
          </a:xfrm>
        </p:spPr>
        <p:txBody>
          <a:bodyPr>
            <a:normAutofit/>
          </a:bodyPr>
          <a:lstStyle/>
          <a:p>
            <a:r>
              <a:rPr lang="en-GB"/>
              <a:t>How to find a Registration Authority</a:t>
            </a:r>
          </a:p>
        </p:txBody>
      </p:sp>
      <p:sp>
        <p:nvSpPr>
          <p:cNvPr id="3" name="Content Placeholder 4">
            <a:extLst>
              <a:ext uri="{FF2B5EF4-FFF2-40B4-BE49-F238E27FC236}">
                <a16:creationId xmlns:a16="http://schemas.microsoft.com/office/drawing/2014/main" id="{6775B3D4-2BC2-E841-244C-263E11431033}"/>
              </a:ext>
            </a:extLst>
          </p:cNvPr>
          <p:cNvSpPr>
            <a:spLocks noGrp="1"/>
          </p:cNvSpPr>
          <p:nvPr>
            <p:ph idx="1"/>
          </p:nvPr>
        </p:nvSpPr>
        <p:spPr>
          <a:xfrm>
            <a:off x="375138" y="1569324"/>
            <a:ext cx="10932175" cy="4123332"/>
          </a:xfrm>
        </p:spPr>
        <p:txBody>
          <a:bodyPr>
            <a:normAutofit fontScale="92500" lnSpcReduction="10000"/>
          </a:bodyPr>
          <a:lstStyle/>
          <a:p>
            <a:pPr>
              <a:spcBef>
                <a:spcPts val="1200"/>
              </a:spcBef>
            </a:pPr>
            <a:r>
              <a:rPr lang="en-US"/>
              <a:t>To find your Registration Authority you can:</a:t>
            </a:r>
          </a:p>
          <a:p>
            <a:pPr marL="457200" indent="-457200">
              <a:spcBef>
                <a:spcPts val="1200"/>
              </a:spcBef>
              <a:buFont typeface="+mj-lt"/>
              <a:buAutoNum type="arabicPeriod"/>
            </a:pPr>
            <a:r>
              <a:rPr lang="en-US"/>
              <a:t>Ask a colleague that has access to </a:t>
            </a:r>
            <a:r>
              <a:rPr lang="en-GB">
                <a:hlinkClick r:id="rId2"/>
              </a:rPr>
              <a:t>Care Identity Management</a:t>
            </a:r>
            <a:endParaRPr lang="en-US"/>
          </a:p>
          <a:p>
            <a:pPr marL="457200" indent="-457200">
              <a:spcBef>
                <a:spcPts val="1200"/>
              </a:spcBef>
              <a:buFont typeface="+mj-lt"/>
              <a:buAutoNum type="arabicPeriod"/>
            </a:pPr>
            <a:r>
              <a:rPr lang="en-US"/>
              <a:t>Contact your </a:t>
            </a:r>
            <a:r>
              <a:rPr lang="en-US" b="1"/>
              <a:t>local IT helpdesk</a:t>
            </a:r>
          </a:p>
          <a:p>
            <a:pPr marL="457200" indent="-457200">
              <a:spcBef>
                <a:spcPts val="1200"/>
              </a:spcBef>
              <a:buFont typeface="+mj-lt"/>
              <a:buAutoNum type="arabicPeriod"/>
            </a:pPr>
            <a:r>
              <a:rPr lang="en-US"/>
              <a:t>Check if the </a:t>
            </a:r>
            <a:r>
              <a:rPr lang="en-US">
                <a:hlinkClick r:id="rId3"/>
              </a:rPr>
              <a:t>primary care service provider contact details</a:t>
            </a:r>
            <a:r>
              <a:rPr lang="en-US"/>
              <a:t> page contains the details you need</a:t>
            </a:r>
          </a:p>
          <a:p>
            <a:pPr marL="457200" indent="-457200">
              <a:spcBef>
                <a:spcPts val="1200"/>
              </a:spcBef>
              <a:buFont typeface="+mj-lt"/>
              <a:buAutoNum type="arabicPeriod"/>
            </a:pPr>
            <a:r>
              <a:rPr lang="en-US"/>
              <a:t>Contact </a:t>
            </a:r>
            <a:r>
              <a:rPr lang="en-GB">
                <a:hlinkClick r:id="rId4"/>
              </a:rPr>
              <a:t>iamplatforms@nhs.net</a:t>
            </a:r>
            <a:endParaRPr lang="en-GB"/>
          </a:p>
          <a:p>
            <a:pPr marL="457200" indent="-457200">
              <a:spcBef>
                <a:spcPts val="1200"/>
              </a:spcBef>
              <a:buFont typeface="+mj-lt"/>
              <a:buAutoNum type="arabicPeriod"/>
            </a:pPr>
            <a:endParaRPr lang="en-GB"/>
          </a:p>
          <a:p>
            <a:pPr>
              <a:lnSpc>
                <a:spcPct val="160000"/>
              </a:lnSpc>
              <a:spcBef>
                <a:spcPts val="1200"/>
              </a:spcBef>
            </a:pPr>
            <a:r>
              <a:rPr lang="en-GB"/>
              <a:t>If your organisation doesn’t have a Registration Authority contact our service desk: </a:t>
            </a:r>
            <a:r>
              <a:rPr lang="en-GB" sz="2000">
                <a:cs typeface="Arial"/>
                <a:hlinkClick r:id="rId5"/>
              </a:rPr>
              <a:t>ssd.nationalservicedesk@nhs.net</a:t>
            </a:r>
            <a:r>
              <a:rPr lang="en-GB" sz="2000">
                <a:cs typeface="Arial"/>
              </a:rPr>
              <a:t> </a:t>
            </a:r>
            <a:endParaRPr lang="en-US"/>
          </a:p>
          <a:p>
            <a:pPr>
              <a:spcBef>
                <a:spcPts val="1200"/>
              </a:spcBef>
            </a:pPr>
            <a:endParaRPr lang="en-US"/>
          </a:p>
          <a:p>
            <a:pPr>
              <a:spcBef>
                <a:spcPts val="1200"/>
              </a:spcBef>
            </a:pPr>
            <a:endParaRPr lang="en-GB"/>
          </a:p>
        </p:txBody>
      </p:sp>
    </p:spTree>
    <p:extLst>
      <p:ext uri="{BB962C8B-B14F-4D97-AF65-F5344CB8AC3E}">
        <p14:creationId xmlns:p14="http://schemas.microsoft.com/office/powerpoint/2010/main" val="1577649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E3E6F1-6CD6-EC57-4CE8-E0915E6E7740}"/>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7BF7EB2E-77D6-B2FD-1484-AC9DEFAA81D4}"/>
              </a:ext>
            </a:extLst>
          </p:cNvPr>
          <p:cNvSpPr>
            <a:spLocks noGrp="1"/>
          </p:cNvSpPr>
          <p:nvPr>
            <p:ph type="title"/>
          </p:nvPr>
        </p:nvSpPr>
        <p:spPr/>
        <p:txBody>
          <a:bodyPr/>
          <a:lstStyle/>
          <a:p>
            <a:r>
              <a:rPr lang="en-GB"/>
              <a:t>Devolved permissions model</a:t>
            </a:r>
          </a:p>
        </p:txBody>
      </p:sp>
      <p:sp>
        <p:nvSpPr>
          <p:cNvPr id="2" name="TextBox 1">
            <a:extLst>
              <a:ext uri="{FF2B5EF4-FFF2-40B4-BE49-F238E27FC236}">
                <a16:creationId xmlns:a16="http://schemas.microsoft.com/office/drawing/2014/main" id="{2DE9563D-D7DF-BBD1-3806-D6B8304EC3B5}"/>
              </a:ext>
            </a:extLst>
          </p:cNvPr>
          <p:cNvSpPr txBox="1"/>
          <p:nvPr/>
        </p:nvSpPr>
        <p:spPr>
          <a:xfrm>
            <a:off x="355846" y="1297186"/>
            <a:ext cx="10835640" cy="5078313"/>
          </a:xfrm>
          <a:prstGeom prst="rect">
            <a:avLst/>
          </a:prstGeom>
          <a:noFill/>
        </p:spPr>
        <p:txBody>
          <a:bodyPr wrap="square" rtlCol="0">
            <a:spAutoFit/>
          </a:bodyPr>
          <a:lstStyle/>
          <a:p>
            <a:pPr lvl="1"/>
            <a:r>
              <a:rPr lang="en-GB"/>
              <a:t>All data submitters will also need permissions to access the National Data Submission Portal (NDSP), </a:t>
            </a:r>
            <a:r>
              <a:rPr lang="en-GB" i="1"/>
              <a:t>which will be the platform via which submissions can either be manually uploaded or system sent via an API (using an assigned API token). </a:t>
            </a:r>
          </a:p>
          <a:p>
            <a:pPr lvl="1"/>
            <a:r>
              <a:rPr lang="en-GB" i="1"/>
              <a:t>Some NHS Trusts may choose to submit data via their Healthcare Decision Suite (HDS); we will be approaching those Trusts who are currently ‘in delivery’ or ‘on-boarding’ phases with HDS. </a:t>
            </a:r>
          </a:p>
          <a:p>
            <a:pPr lvl="1"/>
            <a:endParaRPr lang="en-GB"/>
          </a:p>
          <a:p>
            <a:pPr lvl="1"/>
            <a:r>
              <a:rPr lang="en-GB"/>
              <a:t>The National Data Submission Portal (NDSP) uses a partially devolved permissions model. This means some access is managed centrally by NHS England, while other access can be delegated to local administrators within provider organisations.</a:t>
            </a:r>
          </a:p>
          <a:p>
            <a:pPr lvl="1"/>
            <a:endParaRPr lang="en-GB"/>
          </a:p>
          <a:p>
            <a:pPr lvl="1"/>
            <a:r>
              <a:rPr lang="en-GB"/>
              <a:t>By default, any permission requests must be approved first by one of the organisation’s Information Governance (IG) managers: a Caldicott Guardian, an Information Asset Owner (IAO) or a Senior Information Risk Owner (SIRO) (as named in the ODS portal). Following approval, the permission will be granted by NHS England.</a:t>
            </a:r>
          </a:p>
          <a:p>
            <a:pPr lvl="1"/>
            <a:endParaRPr lang="en-GB"/>
          </a:p>
          <a:p>
            <a:pPr lvl="1"/>
            <a:r>
              <a:rPr lang="en-GB"/>
              <a:t>Your organisation will also have the option to set up local administrators – approved by an IG manager – who can grant and remove permissions for submitters. </a:t>
            </a:r>
          </a:p>
          <a:p>
            <a:pPr lvl="1"/>
            <a:r>
              <a:rPr lang="en-GB"/>
              <a:t> </a:t>
            </a:r>
            <a:endParaRPr lang="en-GB">
              <a:solidFill>
                <a:srgbClr val="FF0000"/>
              </a:solidFill>
            </a:endParaRPr>
          </a:p>
        </p:txBody>
      </p:sp>
    </p:spTree>
    <p:extLst>
      <p:ext uri="{BB962C8B-B14F-4D97-AF65-F5344CB8AC3E}">
        <p14:creationId xmlns:p14="http://schemas.microsoft.com/office/powerpoint/2010/main" val="119620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9A11D-CCD5-7A76-0A21-97EFCE45AE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6EC2F6-D996-4850-7D4D-7E334F204460}"/>
              </a:ext>
            </a:extLst>
          </p:cNvPr>
          <p:cNvSpPr>
            <a:spLocks noGrp="1"/>
          </p:cNvSpPr>
          <p:nvPr>
            <p:ph type="title"/>
          </p:nvPr>
        </p:nvSpPr>
        <p:spPr>
          <a:xfrm>
            <a:off x="301031" y="436695"/>
            <a:ext cx="11404154" cy="865186"/>
          </a:xfrm>
        </p:spPr>
        <p:txBody>
          <a:bodyPr/>
          <a:lstStyle/>
          <a:p>
            <a:r>
              <a:rPr lang="en-GB"/>
              <a:t>Submission implementation- record level rejections</a:t>
            </a:r>
          </a:p>
        </p:txBody>
      </p:sp>
      <p:sp>
        <p:nvSpPr>
          <p:cNvPr id="3" name="Content Placeholder 2">
            <a:extLst>
              <a:ext uri="{FF2B5EF4-FFF2-40B4-BE49-F238E27FC236}">
                <a16:creationId xmlns:a16="http://schemas.microsoft.com/office/drawing/2014/main" id="{4457C7C2-01CF-0C93-DACB-2E11B0ED2075}"/>
              </a:ext>
            </a:extLst>
          </p:cNvPr>
          <p:cNvSpPr>
            <a:spLocks noGrp="1"/>
          </p:cNvSpPr>
          <p:nvPr>
            <p:ph idx="1"/>
          </p:nvPr>
        </p:nvSpPr>
        <p:spPr>
          <a:xfrm>
            <a:off x="309058" y="1351722"/>
            <a:ext cx="11573883" cy="5153853"/>
          </a:xfrm>
        </p:spPr>
        <p:txBody>
          <a:bodyPr>
            <a:normAutofit/>
          </a:bodyPr>
          <a:lstStyle/>
          <a:p>
            <a:pPr marL="342900" indent="-342900">
              <a:buFont typeface="Arial" panose="020B0604020202020204" pitchFamily="34" charset="0"/>
              <a:buChar char="•"/>
            </a:pPr>
            <a:r>
              <a:rPr lang="en-US">
                <a:solidFill>
                  <a:schemeClr val="tx1"/>
                </a:solidFill>
              </a:rPr>
              <a:t>The Lung Cancer Screening collection uses a combination of rules when accepting data:</a:t>
            </a:r>
          </a:p>
          <a:p>
            <a:pPr marL="1028700" lvl="1" indent="-342900"/>
            <a:r>
              <a:rPr lang="en-GB"/>
              <a:t>When you upload a file into NDSP, your submission file will automatically be validated against the rules defined in the Lung Cancer Screening specification (the ETOS), checking each record’s content and structure.</a:t>
            </a:r>
          </a:p>
          <a:p>
            <a:pPr marL="1028700" lvl="1" indent="-342900"/>
            <a:r>
              <a:rPr lang="en-GB"/>
              <a:t>This validation will be performed at an individual record level. This means that records which pass all checks will be accepted, even if other records within the same file fail. This is known as </a:t>
            </a:r>
            <a:r>
              <a:rPr lang="en-GB" b="1" u="sng"/>
              <a:t>record level validation rejections</a:t>
            </a:r>
          </a:p>
          <a:p>
            <a:pPr marL="1485900" lvl="2" indent="-342900"/>
            <a:r>
              <a:rPr lang="en-US" i="1"/>
              <a:t>For example, if you submit a file for a given month which has 100 records in it, but five of the records have errors, rather than rejecting the entire file, we will just reject the five records and the 95 good records will be accepted</a:t>
            </a:r>
          </a:p>
          <a:p>
            <a:pPr marL="1028700" lvl="1" indent="-342900"/>
            <a:r>
              <a:rPr lang="en-US"/>
              <a:t>You’ll be able to download an error report, which will detail any errors or warnings for the records you upload</a:t>
            </a:r>
          </a:p>
          <a:p>
            <a:pPr marL="1028700" lvl="1" indent="-342900"/>
            <a:endParaRPr lang="en-GB"/>
          </a:p>
          <a:p>
            <a:pPr marL="342900" indent="-342900">
              <a:buFont typeface="Arial" panose="020B0604020202020204" pitchFamily="34" charset="0"/>
              <a:buChar char="•"/>
            </a:pPr>
            <a:endParaRPr lang="en-GB">
              <a:solidFill>
                <a:schemeClr val="tx1"/>
              </a:solidFill>
            </a:endParaRPr>
          </a:p>
        </p:txBody>
      </p:sp>
    </p:spTree>
    <p:extLst>
      <p:ext uri="{BB962C8B-B14F-4D97-AF65-F5344CB8AC3E}">
        <p14:creationId xmlns:p14="http://schemas.microsoft.com/office/powerpoint/2010/main" val="2995576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01600-08F6-9A62-910F-FC9FEB04A6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5D2B0C-CD68-B2E8-23A1-63C0056C4C43}"/>
              </a:ext>
            </a:extLst>
          </p:cNvPr>
          <p:cNvSpPr>
            <a:spLocks noGrp="1"/>
          </p:cNvSpPr>
          <p:nvPr>
            <p:ph type="title"/>
          </p:nvPr>
        </p:nvSpPr>
        <p:spPr>
          <a:xfrm>
            <a:off x="301031" y="436695"/>
            <a:ext cx="11404154" cy="865186"/>
          </a:xfrm>
        </p:spPr>
        <p:txBody>
          <a:bodyPr/>
          <a:lstStyle/>
          <a:p>
            <a:r>
              <a:rPr lang="en-GB"/>
              <a:t>Submission implementation- last good file</a:t>
            </a:r>
          </a:p>
        </p:txBody>
      </p:sp>
      <p:sp>
        <p:nvSpPr>
          <p:cNvPr id="3" name="Content Placeholder 2">
            <a:extLst>
              <a:ext uri="{FF2B5EF4-FFF2-40B4-BE49-F238E27FC236}">
                <a16:creationId xmlns:a16="http://schemas.microsoft.com/office/drawing/2014/main" id="{D46F50DC-C170-7386-4997-58CF145F663B}"/>
              </a:ext>
            </a:extLst>
          </p:cNvPr>
          <p:cNvSpPr>
            <a:spLocks noGrp="1"/>
          </p:cNvSpPr>
          <p:nvPr>
            <p:ph idx="1"/>
          </p:nvPr>
        </p:nvSpPr>
        <p:spPr>
          <a:xfrm>
            <a:off x="297262" y="1451740"/>
            <a:ext cx="11573883" cy="4969565"/>
          </a:xfrm>
        </p:spPr>
        <p:txBody>
          <a:bodyPr>
            <a:normAutofit/>
          </a:bodyPr>
          <a:lstStyle/>
          <a:p>
            <a:pPr marL="1028700" lvl="1" indent="-342900"/>
            <a:r>
              <a:rPr lang="en-GB" sz="2000"/>
              <a:t>During any given submission window, you </a:t>
            </a:r>
            <a:r>
              <a:rPr lang="en-US" sz="2000"/>
              <a:t>can choose to submit as many files as you wish during the window, but NHSE will only use and process the</a:t>
            </a:r>
            <a:r>
              <a:rPr lang="en-US" sz="2000" b="1"/>
              <a:t> ‘</a:t>
            </a:r>
            <a:r>
              <a:rPr lang="en-US" sz="2000" b="1" u="sng"/>
              <a:t>last good file</a:t>
            </a:r>
            <a:r>
              <a:rPr lang="en-US" sz="2000" b="1"/>
              <a:t>’ </a:t>
            </a:r>
            <a:r>
              <a:rPr lang="en-US" sz="2000"/>
              <a:t>received during that submission window</a:t>
            </a:r>
          </a:p>
          <a:p>
            <a:pPr marL="1028700" lvl="1" indent="-342900"/>
            <a:endParaRPr lang="en-US" sz="2000"/>
          </a:p>
          <a:p>
            <a:pPr marL="1028700" lvl="1" indent="-342900"/>
            <a:r>
              <a:rPr lang="en-GB" sz="2000"/>
              <a:t>If you wish to resubmit a file during a submission window you must </a:t>
            </a:r>
            <a:r>
              <a:rPr lang="en-GB" sz="2000" b="1" u="sng"/>
              <a:t>resend the entirety of activity data for the specified month and not just the corrected records</a:t>
            </a:r>
          </a:p>
          <a:p>
            <a:pPr marL="1028700" lvl="1" indent="-342900"/>
            <a:endParaRPr lang="en-GB" sz="2000" b="1" u="sng"/>
          </a:p>
          <a:p>
            <a:pPr marL="1028700" lvl="1" indent="-342900"/>
            <a:r>
              <a:rPr lang="en-US" sz="2000">
                <a:solidFill>
                  <a:schemeClr val="tx1"/>
                </a:solidFill>
              </a:rPr>
              <a:t>You may choose to submit again during the submission window because you:</a:t>
            </a:r>
          </a:p>
          <a:p>
            <a:pPr lvl="3"/>
            <a:r>
              <a:rPr lang="en-US" sz="2000">
                <a:solidFill>
                  <a:schemeClr val="tx1"/>
                </a:solidFill>
              </a:rPr>
              <a:t>want to correct previous records which have failed validation checks</a:t>
            </a:r>
          </a:p>
          <a:p>
            <a:pPr lvl="3"/>
            <a:r>
              <a:rPr lang="en-US" sz="2000"/>
              <a:t>have identified a new error with the submitted file</a:t>
            </a:r>
          </a:p>
          <a:p>
            <a:pPr lvl="3"/>
            <a:r>
              <a:rPr lang="en-US" sz="2000"/>
              <a:t>need to include new </a:t>
            </a:r>
            <a:r>
              <a:rPr lang="en-US" sz="2000">
                <a:solidFill>
                  <a:schemeClr val="tx1"/>
                </a:solidFill>
              </a:rPr>
              <a:t>information such as: </a:t>
            </a:r>
          </a:p>
          <a:p>
            <a:pPr lvl="4"/>
            <a:r>
              <a:rPr lang="en-US" sz="2000"/>
              <a:t>updates to previous records submitted</a:t>
            </a:r>
          </a:p>
          <a:p>
            <a:pPr lvl="4"/>
            <a:r>
              <a:rPr lang="en-US" sz="2000"/>
              <a:t>new records, i.e. additional screening activity within the submission window that wasn’t in your initial file submission</a:t>
            </a:r>
          </a:p>
          <a:p>
            <a:pPr lvl="2"/>
            <a:endParaRPr lang="en-GB" sz="2000">
              <a:highlight>
                <a:srgbClr val="FFFF00"/>
              </a:highlight>
            </a:endParaRPr>
          </a:p>
          <a:p>
            <a:pPr marL="1028700" lvl="1" indent="-342900"/>
            <a:endParaRPr lang="en-GB" sz="2000" b="1" u="sng"/>
          </a:p>
          <a:p>
            <a:pPr marL="1028700" lvl="1" indent="-342900"/>
            <a:endParaRPr lang="en-US" sz="2000"/>
          </a:p>
          <a:p>
            <a:pPr marL="1028700" lvl="1" indent="-342900"/>
            <a:endParaRPr lang="en-GB" sz="2000" b="1" u="sng"/>
          </a:p>
          <a:p>
            <a:pPr marL="1028700" lvl="1" indent="-342900"/>
            <a:endParaRPr lang="en-GB" sz="2000"/>
          </a:p>
          <a:p>
            <a:pPr marL="342900" indent="-342900">
              <a:buFont typeface="Arial" panose="020B0604020202020204" pitchFamily="34" charset="0"/>
              <a:buChar char="•"/>
            </a:pPr>
            <a:endParaRPr lang="en-GB" sz="2000"/>
          </a:p>
        </p:txBody>
      </p:sp>
    </p:spTree>
    <p:extLst>
      <p:ext uri="{BB962C8B-B14F-4D97-AF65-F5344CB8AC3E}">
        <p14:creationId xmlns:p14="http://schemas.microsoft.com/office/powerpoint/2010/main" val="3427297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1A000-E37F-B463-F4DC-DFB59446C709}"/>
              </a:ext>
            </a:extLst>
          </p:cNvPr>
          <p:cNvSpPr>
            <a:spLocks noGrp="1"/>
          </p:cNvSpPr>
          <p:nvPr>
            <p:ph type="title"/>
          </p:nvPr>
        </p:nvSpPr>
        <p:spPr>
          <a:xfrm>
            <a:off x="337196" y="424058"/>
            <a:ext cx="11404154" cy="894491"/>
          </a:xfrm>
        </p:spPr>
        <p:txBody>
          <a:bodyPr anchor="ctr">
            <a:normAutofit fontScale="90000"/>
          </a:bodyPr>
          <a:lstStyle/>
          <a:p>
            <a:pPr>
              <a:spcAft>
                <a:spcPts val="600"/>
              </a:spcAft>
            </a:pPr>
            <a:r>
              <a:rPr lang="en-GB"/>
              <a:t>Submission timetable including resubmission profile</a:t>
            </a:r>
            <a:br>
              <a:rPr lang="en-GB"/>
            </a:br>
            <a:endParaRPr lang="en-GB"/>
          </a:p>
        </p:txBody>
      </p:sp>
      <p:graphicFrame>
        <p:nvGraphicFramePr>
          <p:cNvPr id="4" name="Table 3">
            <a:extLst>
              <a:ext uri="{FF2B5EF4-FFF2-40B4-BE49-F238E27FC236}">
                <a16:creationId xmlns:a16="http://schemas.microsoft.com/office/drawing/2014/main" id="{4A182B03-6BBB-78A1-C89C-E082115A10F7}"/>
              </a:ext>
            </a:extLst>
          </p:cNvPr>
          <p:cNvGraphicFramePr>
            <a:graphicFrameLocks noGrp="1"/>
          </p:cNvGraphicFramePr>
          <p:nvPr>
            <p:extLst>
              <p:ext uri="{D42A27DB-BD31-4B8C-83A1-F6EECF244321}">
                <p14:modId xmlns:p14="http://schemas.microsoft.com/office/powerpoint/2010/main" val="2919064845"/>
              </p:ext>
            </p:extLst>
          </p:nvPr>
        </p:nvGraphicFramePr>
        <p:xfrm>
          <a:off x="450650" y="1168558"/>
          <a:ext cx="10321725" cy="5043449"/>
        </p:xfrm>
        <a:graphic>
          <a:graphicData uri="http://schemas.openxmlformats.org/drawingml/2006/table">
            <a:tbl>
              <a:tblPr firstRow="1" bandRow="1">
                <a:tableStyleId>{5C22544A-7EE6-4342-B048-85BDC9FD1C3A}</a:tableStyleId>
              </a:tblPr>
              <a:tblGrid>
                <a:gridCol w="1606750">
                  <a:extLst>
                    <a:ext uri="{9D8B030D-6E8A-4147-A177-3AD203B41FA5}">
                      <a16:colId xmlns:a16="http://schemas.microsoft.com/office/drawing/2014/main" val="3592490390"/>
                    </a:ext>
                  </a:extLst>
                </a:gridCol>
                <a:gridCol w="1303958">
                  <a:extLst>
                    <a:ext uri="{9D8B030D-6E8A-4147-A177-3AD203B41FA5}">
                      <a16:colId xmlns:a16="http://schemas.microsoft.com/office/drawing/2014/main" val="933558311"/>
                    </a:ext>
                  </a:extLst>
                </a:gridCol>
                <a:gridCol w="1680667">
                  <a:extLst>
                    <a:ext uri="{9D8B030D-6E8A-4147-A177-3AD203B41FA5}">
                      <a16:colId xmlns:a16="http://schemas.microsoft.com/office/drawing/2014/main" val="174418198"/>
                    </a:ext>
                  </a:extLst>
                </a:gridCol>
                <a:gridCol w="5730350">
                  <a:extLst>
                    <a:ext uri="{9D8B030D-6E8A-4147-A177-3AD203B41FA5}">
                      <a16:colId xmlns:a16="http://schemas.microsoft.com/office/drawing/2014/main" val="2484227994"/>
                    </a:ext>
                  </a:extLst>
                </a:gridCol>
              </a:tblGrid>
              <a:tr h="334834">
                <a:tc>
                  <a:txBody>
                    <a:bodyPr/>
                    <a:lstStyle/>
                    <a:p>
                      <a:pPr algn="l" fontAlgn="b">
                        <a:buNone/>
                      </a:pPr>
                      <a:r>
                        <a:rPr lang="en-GB" sz="1500" u="none" strike="noStrike">
                          <a:solidFill>
                            <a:schemeClr val="tx1"/>
                          </a:solidFill>
                          <a:effectLst/>
                        </a:rPr>
                        <a:t>Activity month/ reporting period</a:t>
                      </a:r>
                      <a:endParaRPr lang="en-GB" sz="1500" b="1" i="0" u="none" strike="noStrike">
                        <a:solidFill>
                          <a:schemeClr val="tx1"/>
                        </a:solidFill>
                        <a:effectLst/>
                        <a:latin typeface="Aptos Narrow" panose="020B0004020202020204" pitchFamily="34" charset="0"/>
                      </a:endParaRPr>
                    </a:p>
                  </a:txBody>
                  <a:tcPr marL="14921" marR="14921" marT="14921" marB="0" anchor="b">
                    <a:solidFill>
                      <a:schemeClr val="tx2">
                        <a:lumMod val="90000"/>
                      </a:schemeClr>
                    </a:solidFill>
                  </a:tcPr>
                </a:tc>
                <a:tc>
                  <a:txBody>
                    <a:bodyPr/>
                    <a:lstStyle/>
                    <a:p>
                      <a:pPr algn="l" fontAlgn="b">
                        <a:buNone/>
                      </a:pPr>
                      <a:r>
                        <a:rPr lang="en-GB" sz="1500" u="none" strike="noStrike">
                          <a:solidFill>
                            <a:schemeClr val="tx1"/>
                          </a:solidFill>
                          <a:effectLst/>
                        </a:rPr>
                        <a:t>Submission window opens</a:t>
                      </a:r>
                      <a:endParaRPr lang="en-GB" sz="1500" b="1" i="0" u="none" strike="noStrike">
                        <a:solidFill>
                          <a:schemeClr val="tx1"/>
                        </a:solidFill>
                        <a:effectLst/>
                        <a:latin typeface="Aptos Narrow" panose="020B0004020202020204" pitchFamily="34" charset="0"/>
                      </a:endParaRPr>
                    </a:p>
                  </a:txBody>
                  <a:tcPr marL="14921" marR="14921" marT="14921" marB="0" anchor="b">
                    <a:solidFill>
                      <a:schemeClr val="tx2">
                        <a:lumMod val="90000"/>
                      </a:schemeClr>
                    </a:solidFill>
                  </a:tcPr>
                </a:tc>
                <a:tc>
                  <a:txBody>
                    <a:bodyPr/>
                    <a:lstStyle/>
                    <a:p>
                      <a:pPr algn="l" fontAlgn="b">
                        <a:buNone/>
                      </a:pPr>
                      <a:r>
                        <a:rPr lang="en-GB" sz="1500" u="none" strike="noStrike">
                          <a:solidFill>
                            <a:schemeClr val="tx1"/>
                          </a:solidFill>
                          <a:effectLst/>
                        </a:rPr>
                        <a:t>Submission window closes</a:t>
                      </a:r>
                      <a:endParaRPr lang="en-GB" sz="1500" b="1" i="0" u="none" strike="noStrike">
                        <a:solidFill>
                          <a:schemeClr val="tx1"/>
                        </a:solidFill>
                        <a:effectLst/>
                        <a:latin typeface="Aptos Narrow" panose="020B0004020202020204" pitchFamily="34" charset="0"/>
                      </a:endParaRPr>
                    </a:p>
                  </a:txBody>
                  <a:tcPr marL="14921" marR="14921" marT="14921" marB="0" anchor="b">
                    <a:solidFill>
                      <a:schemeClr val="tx2">
                        <a:lumMod val="90000"/>
                      </a:schemeClr>
                    </a:solidFill>
                  </a:tcPr>
                </a:tc>
                <a:tc>
                  <a:txBody>
                    <a:bodyPr/>
                    <a:lstStyle/>
                    <a:p>
                      <a:pPr algn="l" fontAlgn="b">
                        <a:buNone/>
                      </a:pPr>
                      <a:r>
                        <a:rPr lang="en-GB" sz="1500" u="none" strike="noStrike">
                          <a:solidFill>
                            <a:schemeClr val="tx1"/>
                          </a:solidFill>
                          <a:effectLst/>
                        </a:rPr>
                        <a:t>Resubmissions which can be sent (see next page for e.g. screen shot</a:t>
                      </a:r>
                      <a:endParaRPr lang="en-GB" sz="1500" b="1" i="0" u="none" strike="noStrike">
                        <a:solidFill>
                          <a:schemeClr val="tx1"/>
                        </a:solidFill>
                        <a:effectLst/>
                        <a:latin typeface="Aptos Narrow" panose="020B0004020202020204" pitchFamily="34" charset="0"/>
                      </a:endParaRPr>
                    </a:p>
                  </a:txBody>
                  <a:tcPr marL="14921" marR="14921" marT="14921" marB="0" anchor="b">
                    <a:solidFill>
                      <a:schemeClr val="tx2">
                        <a:lumMod val="90000"/>
                      </a:schemeClr>
                    </a:solidFill>
                  </a:tcPr>
                </a:tc>
                <a:extLst>
                  <a:ext uri="{0D108BD9-81ED-4DB2-BD59-A6C34878D82A}">
                    <a16:rowId xmlns:a16="http://schemas.microsoft.com/office/drawing/2014/main" val="927088697"/>
                  </a:ext>
                </a:extLst>
              </a:tr>
              <a:tr h="334834">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Jul-26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r" fontAlgn="b">
                        <a:buNone/>
                      </a:pPr>
                      <a:r>
                        <a:rPr lang="en-GB" sz="1500" u="none" strike="noStrike">
                          <a:solidFill>
                            <a:schemeClr val="tx1"/>
                          </a:solidFill>
                          <a:effectLst/>
                        </a:rPr>
                        <a:t>1 Aug-26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Aug-26</a:t>
                      </a:r>
                    </a:p>
                  </a:txBody>
                  <a:tcPr marL="14921" marR="14921" marT="14921" marB="0" anchor="b"/>
                </a:tc>
                <a:tc>
                  <a:txBody>
                    <a:bodyPr/>
                    <a:lstStyle/>
                    <a:p>
                      <a:pPr algn="l" fontAlgn="b">
                        <a:buNone/>
                      </a:pPr>
                      <a:r>
                        <a:rPr lang="en-GB" sz="1500" u="none" strike="noStrike">
                          <a:solidFill>
                            <a:schemeClr val="tx1"/>
                          </a:solidFill>
                          <a:effectLst/>
                        </a:rPr>
                        <a:t>N/A </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49744751"/>
                  </a:ext>
                </a:extLst>
              </a:tr>
              <a:tr h="334834">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Aug-26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r" fontAlgn="b">
                        <a:buNone/>
                      </a:pPr>
                      <a:r>
                        <a:rPr lang="en-GB" sz="1500" u="none" strike="noStrike">
                          <a:solidFill>
                            <a:schemeClr val="tx1"/>
                          </a:solidFill>
                          <a:effectLst/>
                        </a:rPr>
                        <a:t>1 Sep-26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30 Sep- 26</a:t>
                      </a:r>
                    </a:p>
                  </a:txBody>
                  <a:tcPr marL="14921" marR="14921" marT="14921" marB="0" anchor="b"/>
                </a:tc>
                <a:tc>
                  <a:txBody>
                    <a:bodyPr/>
                    <a:lstStyle/>
                    <a:p>
                      <a:pPr algn="l" fontAlgn="b">
                        <a:buNone/>
                      </a:pPr>
                      <a:r>
                        <a:rPr lang="en-GB" sz="1500" u="none" strike="noStrike">
                          <a:solidFill>
                            <a:schemeClr val="tx1"/>
                          </a:solidFill>
                          <a:effectLst/>
                        </a:rPr>
                        <a:t>July</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2331635251"/>
                  </a:ext>
                </a:extLst>
              </a:tr>
              <a:tr h="334834">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Sep-26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r" fontAlgn="b">
                        <a:buNone/>
                      </a:pPr>
                      <a:r>
                        <a:rPr lang="en-GB" sz="1500" u="none" strike="noStrike">
                          <a:solidFill>
                            <a:schemeClr val="tx1"/>
                          </a:solidFill>
                          <a:effectLst/>
                        </a:rPr>
                        <a:t>1 Oct-26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Oct- 26 </a:t>
                      </a:r>
                    </a:p>
                  </a:txBody>
                  <a:tcPr marL="14921" marR="14921" marT="14921" marB="0" anchor="b"/>
                </a:tc>
                <a:tc>
                  <a:txBody>
                    <a:bodyPr/>
                    <a:lstStyle/>
                    <a:p>
                      <a:pPr algn="l" fontAlgn="b">
                        <a:buNone/>
                      </a:pPr>
                      <a:r>
                        <a:rPr lang="en-GB" sz="1500" u="none" strike="noStrike">
                          <a:solidFill>
                            <a:schemeClr val="tx1"/>
                          </a:solidFill>
                          <a:effectLst/>
                        </a:rPr>
                        <a:t>July, August</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63282275"/>
                  </a:ext>
                </a:extLst>
              </a:tr>
              <a:tr h="334834">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Oct-26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r" fontAlgn="b">
                        <a:buNone/>
                      </a:pPr>
                      <a:r>
                        <a:rPr lang="en-GB" sz="1500" u="none" strike="noStrike">
                          <a:solidFill>
                            <a:schemeClr val="tx1"/>
                          </a:solidFill>
                          <a:effectLst/>
                        </a:rPr>
                        <a:t>1 Nov-26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30 Nov- 26</a:t>
                      </a:r>
                    </a:p>
                  </a:txBody>
                  <a:tcPr marL="14921" marR="14921" marT="14921" marB="0" anchor="b"/>
                </a:tc>
                <a:tc>
                  <a:txBody>
                    <a:bodyPr/>
                    <a:lstStyle/>
                    <a:p>
                      <a:pPr algn="l" fontAlgn="b">
                        <a:buNone/>
                      </a:pPr>
                      <a:r>
                        <a:rPr lang="en-GB" sz="1500" u="none" strike="noStrike">
                          <a:solidFill>
                            <a:schemeClr val="tx1"/>
                          </a:solidFill>
                          <a:effectLst/>
                        </a:rPr>
                        <a:t>July, August, September</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3757653940"/>
                  </a:ext>
                </a:extLst>
              </a:tr>
              <a:tr h="334834">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Nov-26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r" fontAlgn="b">
                        <a:buNone/>
                      </a:pPr>
                      <a:r>
                        <a:rPr lang="en-GB" sz="1500" u="none" strike="noStrike">
                          <a:solidFill>
                            <a:schemeClr val="tx1"/>
                          </a:solidFill>
                          <a:effectLst/>
                        </a:rPr>
                        <a:t>1 Dec-26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Dec- 26</a:t>
                      </a:r>
                    </a:p>
                  </a:txBody>
                  <a:tcPr marL="14921" marR="14921" marT="14921" marB="0" anchor="b"/>
                </a:tc>
                <a:tc>
                  <a:txBody>
                    <a:bodyPr/>
                    <a:lstStyle/>
                    <a:p>
                      <a:pPr algn="l" fontAlgn="b">
                        <a:buNone/>
                      </a:pPr>
                      <a:r>
                        <a:rPr lang="en-GB" sz="1500" u="none" strike="noStrike">
                          <a:solidFill>
                            <a:schemeClr val="tx1"/>
                          </a:solidFill>
                          <a:effectLst/>
                        </a:rPr>
                        <a:t>July, August, September, October</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3671364203"/>
                  </a:ext>
                </a:extLst>
              </a:tr>
              <a:tr h="334834">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Dec-26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r" fontAlgn="b">
                        <a:buNone/>
                      </a:pPr>
                      <a:r>
                        <a:rPr lang="en-GB" sz="1500" u="none" strike="noStrike">
                          <a:solidFill>
                            <a:schemeClr val="tx1"/>
                          </a:solidFill>
                          <a:effectLst/>
                        </a:rPr>
                        <a:t>1 Jan-27</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Jan- 27</a:t>
                      </a:r>
                    </a:p>
                  </a:txBody>
                  <a:tcPr marL="14921" marR="14921" marT="14921" marB="0" anchor="b"/>
                </a:tc>
                <a:tc>
                  <a:txBody>
                    <a:bodyPr/>
                    <a:lstStyle/>
                    <a:p>
                      <a:pPr algn="l" fontAlgn="b">
                        <a:buNone/>
                      </a:pPr>
                      <a:r>
                        <a:rPr lang="en-GB" sz="1500" u="none" strike="noStrike">
                          <a:solidFill>
                            <a:schemeClr val="tx1"/>
                          </a:solidFill>
                          <a:effectLst/>
                        </a:rPr>
                        <a:t>July, August, September, October, November</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3061698986"/>
                  </a:ext>
                </a:extLst>
              </a:tr>
              <a:tr h="334834">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Jan-27</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r" fontAlgn="b">
                        <a:buNone/>
                      </a:pPr>
                      <a:r>
                        <a:rPr lang="en-GB" sz="1500" u="none" strike="noStrike">
                          <a:solidFill>
                            <a:schemeClr val="tx1"/>
                          </a:solidFill>
                          <a:effectLst/>
                        </a:rPr>
                        <a:t>1 Feb-27</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28 Feb- 27</a:t>
                      </a:r>
                    </a:p>
                  </a:txBody>
                  <a:tcPr marL="14921" marR="14921" marT="14921" marB="0" anchor="b"/>
                </a:tc>
                <a:tc>
                  <a:txBody>
                    <a:bodyPr/>
                    <a:lstStyle/>
                    <a:p>
                      <a:pPr algn="l" fontAlgn="b">
                        <a:buNone/>
                      </a:pPr>
                      <a:r>
                        <a:rPr lang="en-GB" sz="1500" u="none" strike="noStrike">
                          <a:solidFill>
                            <a:schemeClr val="tx1"/>
                          </a:solidFill>
                          <a:effectLst/>
                        </a:rPr>
                        <a:t>July, August, September, October, November, December</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2680489193"/>
                  </a:ext>
                </a:extLst>
              </a:tr>
              <a:tr h="597448">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Feb-27</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r" fontAlgn="b">
                        <a:buNone/>
                      </a:pPr>
                      <a:r>
                        <a:rPr lang="en-GB" sz="1500" u="none" strike="noStrike">
                          <a:solidFill>
                            <a:schemeClr val="tx1"/>
                          </a:solidFill>
                          <a:effectLst/>
                        </a:rPr>
                        <a:t>1 Mar-27</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Mar- 27 </a:t>
                      </a:r>
                    </a:p>
                  </a:txBody>
                  <a:tcPr marL="14921" marR="14921" marT="14921" marB="0" anchor="b"/>
                </a:tc>
                <a:tc>
                  <a:txBody>
                    <a:bodyPr/>
                    <a:lstStyle/>
                    <a:p>
                      <a:pPr algn="l" fontAlgn="b">
                        <a:buNone/>
                      </a:pPr>
                      <a:r>
                        <a:rPr lang="en-GB" sz="1500" u="none" strike="noStrike">
                          <a:solidFill>
                            <a:schemeClr val="tx1"/>
                          </a:solidFill>
                          <a:effectLst/>
                        </a:rPr>
                        <a:t>July, August, September, October, November, December, January</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3881228395"/>
                  </a:ext>
                </a:extLst>
              </a:tr>
              <a:tr h="597448">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Mar- 27</a:t>
                      </a:r>
                    </a:p>
                  </a:txBody>
                  <a:tcPr marL="14921" marR="14921" marT="14921" marB="0" anchor="b"/>
                </a:tc>
                <a:tc>
                  <a:txBody>
                    <a:bodyPr/>
                    <a:lstStyle/>
                    <a:p>
                      <a:pPr algn="r" fontAlgn="b">
                        <a:buNone/>
                      </a:pPr>
                      <a:r>
                        <a:rPr lang="en-GB" sz="1500" b="0" i="0" u="none" strike="noStrike">
                          <a:solidFill>
                            <a:schemeClr val="tx1"/>
                          </a:solidFill>
                          <a:effectLst/>
                          <a:latin typeface="Aptos Narrow" panose="020B0004020202020204" pitchFamily="34" charset="0"/>
                        </a:rPr>
                        <a:t>1 Apr- 27</a:t>
                      </a: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30 Apr- 27</a:t>
                      </a:r>
                    </a:p>
                  </a:txBody>
                  <a:tcPr marL="14921" marR="14921" marT="14921"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500" u="none" strike="noStrike">
                          <a:solidFill>
                            <a:schemeClr val="tx1"/>
                          </a:solidFill>
                          <a:effectLst/>
                        </a:rPr>
                        <a:t>July, August, September, October, November, December, January, February</a:t>
                      </a:r>
                      <a:endParaRPr lang="en-GB" sz="1500" b="0" i="0" u="none" strike="noStrike">
                        <a:solidFill>
                          <a:schemeClr val="tx1"/>
                        </a:solidFill>
                        <a:effectLst/>
                        <a:latin typeface="Aptos Narrow" panose="020B0004020202020204" pitchFamily="34" charset="0"/>
                      </a:endParaRPr>
                    </a:p>
                    <a:p>
                      <a:pPr algn="l" fontAlgn="b">
                        <a:buNone/>
                      </a:pP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428999295"/>
                  </a:ext>
                </a:extLst>
              </a:tr>
              <a:tr h="597448">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Jul- 26 to Mar- 27</a:t>
                      </a:r>
                    </a:p>
                  </a:txBody>
                  <a:tcPr marL="14921" marR="14921" marT="14921" marB="0" anchor="b"/>
                </a:tc>
                <a:tc>
                  <a:txBody>
                    <a:bodyPr/>
                    <a:lstStyle/>
                    <a:p>
                      <a:pPr algn="r" fontAlgn="b">
                        <a:buNone/>
                      </a:pPr>
                      <a:r>
                        <a:rPr lang="en-GB" sz="1500" b="0" i="0" u="none" strike="noStrike">
                          <a:solidFill>
                            <a:schemeClr val="tx1"/>
                          </a:solidFill>
                          <a:effectLst/>
                          <a:latin typeface="Aptos Narrow" panose="020B0004020202020204" pitchFamily="34" charset="0"/>
                        </a:rPr>
                        <a:t>1 May-27 </a:t>
                      </a: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July</a:t>
                      </a:r>
                    </a:p>
                  </a:txBody>
                  <a:tcPr marL="14921" marR="14921" marT="14921"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500" u="none" strike="noStrike">
                          <a:solidFill>
                            <a:schemeClr val="tx1"/>
                          </a:solidFill>
                          <a:effectLst/>
                        </a:rPr>
                        <a:t>July, August, September, October, November, December, January, February, March</a:t>
                      </a:r>
                      <a:endParaRPr lang="en-GB" sz="1500" b="0" i="0" u="none" strike="noStrike">
                        <a:solidFill>
                          <a:schemeClr val="tx1"/>
                        </a:solidFill>
                        <a:effectLst/>
                        <a:latin typeface="Aptos Narrow" panose="020B0004020202020204" pitchFamily="34" charset="0"/>
                      </a:endParaRPr>
                    </a:p>
                    <a:p>
                      <a:pPr algn="l" fontAlgn="b">
                        <a:buNone/>
                      </a:pP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2220975651"/>
                  </a:ext>
                </a:extLst>
              </a:tr>
            </a:tbl>
          </a:graphicData>
        </a:graphic>
      </p:graphicFrame>
    </p:spTree>
    <p:extLst>
      <p:ext uri="{BB962C8B-B14F-4D97-AF65-F5344CB8AC3E}">
        <p14:creationId xmlns:p14="http://schemas.microsoft.com/office/powerpoint/2010/main" val="684042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73B400C-0237-D4E2-9749-BD3B86D6024C}"/>
              </a:ext>
            </a:extLst>
          </p:cNvPr>
          <p:cNvPicPr>
            <a:picLocks noChangeAspect="1"/>
          </p:cNvPicPr>
          <p:nvPr/>
        </p:nvPicPr>
        <p:blipFill>
          <a:blip r:embed="rId2"/>
          <a:stretch>
            <a:fillRect/>
          </a:stretch>
        </p:blipFill>
        <p:spPr>
          <a:xfrm>
            <a:off x="583440" y="3104593"/>
            <a:ext cx="5430215" cy="3687096"/>
          </a:xfrm>
          <a:prstGeom prst="rect">
            <a:avLst/>
          </a:prstGeom>
        </p:spPr>
      </p:pic>
      <p:pic>
        <p:nvPicPr>
          <p:cNvPr id="5" name="Picture 4">
            <a:extLst>
              <a:ext uri="{FF2B5EF4-FFF2-40B4-BE49-F238E27FC236}">
                <a16:creationId xmlns:a16="http://schemas.microsoft.com/office/drawing/2014/main" id="{E427E208-0620-3AEB-C1E4-F899C4C723CE}"/>
              </a:ext>
            </a:extLst>
          </p:cNvPr>
          <p:cNvPicPr>
            <a:picLocks noChangeAspect="1"/>
          </p:cNvPicPr>
          <p:nvPr/>
        </p:nvPicPr>
        <p:blipFill>
          <a:blip r:embed="rId3"/>
          <a:stretch>
            <a:fillRect/>
          </a:stretch>
        </p:blipFill>
        <p:spPr>
          <a:xfrm>
            <a:off x="6355224" y="3104593"/>
            <a:ext cx="4655675" cy="3596680"/>
          </a:xfrm>
          <a:prstGeom prst="rect">
            <a:avLst/>
          </a:prstGeom>
        </p:spPr>
      </p:pic>
      <p:sp>
        <p:nvSpPr>
          <p:cNvPr id="7" name="TextBox 6">
            <a:extLst>
              <a:ext uri="{FF2B5EF4-FFF2-40B4-BE49-F238E27FC236}">
                <a16:creationId xmlns:a16="http://schemas.microsoft.com/office/drawing/2014/main" id="{562EAE0E-B2AD-B6FE-538B-69C96913DF41}"/>
              </a:ext>
            </a:extLst>
          </p:cNvPr>
          <p:cNvSpPr txBox="1"/>
          <p:nvPr/>
        </p:nvSpPr>
        <p:spPr>
          <a:xfrm>
            <a:off x="251446" y="794325"/>
            <a:ext cx="11096625" cy="2336024"/>
          </a:xfrm>
          <a:prstGeom prst="rect">
            <a:avLst/>
          </a:prstGeom>
          <a:noFill/>
        </p:spPr>
        <p:txBody>
          <a:bodyPr wrap="square">
            <a:spAutoFit/>
          </a:bodyPr>
          <a:lstStyle/>
          <a:p>
            <a:pPr marL="285750" indent="-285750">
              <a:lnSpc>
                <a:spcPct val="90000"/>
              </a:lnSpc>
              <a:buFont typeface="Arial" panose="020B0604020202020204" pitchFamily="34" charset="0"/>
              <a:buChar char="•"/>
            </a:pPr>
            <a:endParaRPr lang="en-GB"/>
          </a:p>
          <a:p>
            <a:pPr marL="285750" indent="-285750">
              <a:lnSpc>
                <a:spcPct val="90000"/>
              </a:lnSpc>
              <a:buFont typeface="Arial" panose="020B0604020202020204" pitchFamily="34" charset="0"/>
              <a:buChar char="•"/>
            </a:pPr>
            <a:r>
              <a:rPr lang="en-GB"/>
              <a:t>Data submissions are required each month containing activity data for the preceding month (e.g. in the August submission window you would submit activity data for July)</a:t>
            </a:r>
          </a:p>
          <a:p>
            <a:pPr marL="285750" indent="-285750">
              <a:lnSpc>
                <a:spcPct val="90000"/>
              </a:lnSpc>
              <a:buFont typeface="Arial" panose="020B0604020202020204" pitchFamily="34" charset="0"/>
              <a:buChar char="•"/>
            </a:pPr>
            <a:r>
              <a:rPr lang="en-GB"/>
              <a:t>If no activity occurred, there will be an option to report no activity </a:t>
            </a:r>
          </a:p>
          <a:p>
            <a:pPr marL="285750" indent="-285750">
              <a:lnSpc>
                <a:spcPct val="90000"/>
              </a:lnSpc>
              <a:buFont typeface="Arial" panose="020B0604020202020204" pitchFamily="34" charset="0"/>
              <a:buChar char="•"/>
            </a:pPr>
            <a:r>
              <a:rPr lang="en-GB"/>
              <a:t>Providers can make a test submission</a:t>
            </a:r>
          </a:p>
          <a:p>
            <a:pPr marL="285750" indent="-285750">
              <a:lnSpc>
                <a:spcPct val="90000"/>
              </a:lnSpc>
              <a:buFont typeface="Arial" panose="020B0604020202020204" pitchFamily="34" charset="0"/>
              <a:buChar char="•"/>
            </a:pPr>
            <a:r>
              <a:rPr lang="en-GB"/>
              <a:t>Providers can resubmit data for previous months by selecting the relevant activity month in the portal</a:t>
            </a:r>
          </a:p>
          <a:p>
            <a:pPr marL="285750" indent="-285750">
              <a:lnSpc>
                <a:spcPct val="90000"/>
              </a:lnSpc>
              <a:buFont typeface="Arial" panose="020B0604020202020204" pitchFamily="34" charset="0"/>
              <a:buChar char="•"/>
            </a:pPr>
            <a:r>
              <a:rPr lang="en-GB"/>
              <a:t>Data can be resubmitted for the financial year, up until 31</a:t>
            </a:r>
            <a:r>
              <a:rPr lang="en-GB" baseline="30000"/>
              <a:t>st</a:t>
            </a:r>
            <a:r>
              <a:rPr lang="en-GB"/>
              <a:t> July</a:t>
            </a:r>
          </a:p>
          <a:p>
            <a:pPr marL="285750" indent="-285750">
              <a:lnSpc>
                <a:spcPct val="90000"/>
              </a:lnSpc>
              <a:buFont typeface="Arial" panose="020B0604020202020204" pitchFamily="34" charset="0"/>
              <a:buChar char="•"/>
            </a:pPr>
            <a:r>
              <a:rPr lang="en-GB"/>
              <a:t>Submission file format for LCS is XML</a:t>
            </a:r>
          </a:p>
          <a:p>
            <a:pPr marL="285750" indent="-285750">
              <a:lnSpc>
                <a:spcPct val="90000"/>
              </a:lnSpc>
              <a:buFont typeface="Arial" panose="020B0604020202020204" pitchFamily="34" charset="0"/>
              <a:buChar char="•"/>
            </a:pPr>
            <a:endParaRPr lang="en-GB"/>
          </a:p>
        </p:txBody>
      </p:sp>
      <p:sp>
        <p:nvSpPr>
          <p:cNvPr id="8" name="TextBox 7">
            <a:extLst>
              <a:ext uri="{FF2B5EF4-FFF2-40B4-BE49-F238E27FC236}">
                <a16:creationId xmlns:a16="http://schemas.microsoft.com/office/drawing/2014/main" id="{5565C2E9-D55D-DB8D-B274-434ABCED9753}"/>
              </a:ext>
            </a:extLst>
          </p:cNvPr>
          <p:cNvSpPr txBox="1"/>
          <p:nvPr/>
        </p:nvSpPr>
        <p:spPr>
          <a:xfrm>
            <a:off x="466725" y="209550"/>
            <a:ext cx="8839200" cy="584775"/>
          </a:xfrm>
          <a:prstGeom prst="rect">
            <a:avLst/>
          </a:prstGeom>
          <a:noFill/>
        </p:spPr>
        <p:txBody>
          <a:bodyPr wrap="square" rtlCol="0">
            <a:spAutoFit/>
          </a:bodyPr>
          <a:lstStyle/>
          <a:p>
            <a:r>
              <a:rPr lang="en-GB" sz="3200" b="1"/>
              <a:t>Submission information </a:t>
            </a:r>
          </a:p>
        </p:txBody>
      </p:sp>
    </p:spTree>
    <p:extLst>
      <p:ext uri="{BB962C8B-B14F-4D97-AF65-F5344CB8AC3E}">
        <p14:creationId xmlns:p14="http://schemas.microsoft.com/office/powerpoint/2010/main" val="69937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CC7AEE-186B-C1C9-E2F3-92B99BB6CC13}"/>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F0D8ACD7-AC99-78F7-B8F9-1604E112DFBF}"/>
              </a:ext>
            </a:extLst>
          </p:cNvPr>
          <p:cNvSpPr>
            <a:spLocks noGrp="1"/>
          </p:cNvSpPr>
          <p:nvPr>
            <p:ph type="title"/>
          </p:nvPr>
        </p:nvSpPr>
        <p:spPr/>
        <p:txBody>
          <a:bodyPr/>
          <a:lstStyle/>
          <a:p>
            <a:r>
              <a:rPr lang="en-GB"/>
              <a:t>Cancer Alliance Submission Dashboard</a:t>
            </a:r>
          </a:p>
        </p:txBody>
      </p:sp>
      <p:sp>
        <p:nvSpPr>
          <p:cNvPr id="2" name="TextBox 1">
            <a:extLst>
              <a:ext uri="{FF2B5EF4-FFF2-40B4-BE49-F238E27FC236}">
                <a16:creationId xmlns:a16="http://schemas.microsoft.com/office/drawing/2014/main" id="{42711833-2CD7-1E54-50F0-E3B55D89BAE5}"/>
              </a:ext>
            </a:extLst>
          </p:cNvPr>
          <p:cNvSpPr txBox="1"/>
          <p:nvPr/>
        </p:nvSpPr>
        <p:spPr>
          <a:xfrm>
            <a:off x="557784" y="1490472"/>
            <a:ext cx="4466500" cy="1754326"/>
          </a:xfrm>
          <a:prstGeom prst="rect">
            <a:avLst/>
          </a:prstGeom>
          <a:noFill/>
        </p:spPr>
        <p:txBody>
          <a:bodyPr wrap="square" lIns="91440" tIns="45720" rIns="91440" bIns="45720" rtlCol="0" anchor="t">
            <a:spAutoFit/>
          </a:bodyPr>
          <a:lstStyle/>
          <a:p>
            <a:pPr lvl="1"/>
            <a:r>
              <a:rPr lang="en-GB"/>
              <a:t>NDSP includes tools to support collection monitoring.  We are looking at how these can meet Cancer Alliance needs.</a:t>
            </a:r>
          </a:p>
          <a:p>
            <a:pPr lvl="1"/>
            <a:endParaRPr lang="en-GB">
              <a:cs typeface="Arial"/>
            </a:endParaRPr>
          </a:p>
          <a:p>
            <a:pPr lvl="1"/>
            <a:endParaRPr lang="en-GB">
              <a:cs typeface="Arial"/>
            </a:endParaRPr>
          </a:p>
        </p:txBody>
      </p:sp>
      <p:pic>
        <p:nvPicPr>
          <p:cNvPr id="7" name="Picture 6">
            <a:extLst>
              <a:ext uri="{FF2B5EF4-FFF2-40B4-BE49-F238E27FC236}">
                <a16:creationId xmlns:a16="http://schemas.microsoft.com/office/drawing/2014/main" id="{6A27A702-1627-6814-AEF5-79D4D582D56C}"/>
              </a:ext>
            </a:extLst>
          </p:cNvPr>
          <p:cNvPicPr>
            <a:picLocks noChangeAspect="1"/>
          </p:cNvPicPr>
          <p:nvPr/>
        </p:nvPicPr>
        <p:blipFill>
          <a:blip r:embed="rId2"/>
          <a:srcRect l="5629" t="-2107" r="16969" b="2107"/>
          <a:stretch>
            <a:fillRect/>
          </a:stretch>
        </p:blipFill>
        <p:spPr>
          <a:xfrm>
            <a:off x="5727688" y="1219200"/>
            <a:ext cx="5136958" cy="4950542"/>
          </a:xfrm>
          <a:prstGeom prst="rect">
            <a:avLst/>
          </a:prstGeom>
        </p:spPr>
      </p:pic>
    </p:spTree>
    <p:extLst>
      <p:ext uri="{BB962C8B-B14F-4D97-AF65-F5344CB8AC3E}">
        <p14:creationId xmlns:p14="http://schemas.microsoft.com/office/powerpoint/2010/main" val="2523074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687F08-327A-8DBD-FE18-EC7CF396907E}"/>
              </a:ext>
            </a:extLst>
          </p:cNvPr>
          <p:cNvSpPr>
            <a:spLocks noGrp="1"/>
          </p:cNvSpPr>
          <p:nvPr>
            <p:ph idx="1"/>
          </p:nvPr>
        </p:nvSpPr>
        <p:spPr>
          <a:xfrm>
            <a:off x="432000" y="1701000"/>
            <a:ext cx="11088000" cy="3456000"/>
          </a:xfrm>
        </p:spPr>
        <p:txBody>
          <a:bodyPr numCol="1"/>
          <a:lstStyle/>
          <a:p>
            <a:r>
              <a:rPr lang="en-GB" sz="2400" b="1"/>
              <a:t>Now: </a:t>
            </a:r>
            <a:r>
              <a:rPr lang="en-GB" sz="2400"/>
              <a:t>usability testing with LCS data submitters, to understand more about your needs, and to get feedback on interface designs. </a:t>
            </a:r>
            <a:r>
              <a:rPr lang="en-GB" sz="2400" b="1"/>
              <a:t>If you’d like to participate, please contact </a:t>
            </a:r>
            <a:r>
              <a:rPr lang="en-GB" sz="2400" b="1">
                <a:hlinkClick r:id="rId2"/>
              </a:rPr>
              <a:t>Abhilaasha.kaul2@nhs.net</a:t>
            </a:r>
            <a:r>
              <a:rPr lang="en-GB" sz="2400" b="1"/>
              <a:t> for more information.</a:t>
            </a:r>
            <a:br>
              <a:rPr lang="en-GB" sz="2400"/>
            </a:br>
            <a:br>
              <a:rPr lang="en-GB" sz="2400"/>
            </a:br>
            <a:br>
              <a:rPr lang="en-GB" sz="2400"/>
            </a:br>
            <a:r>
              <a:rPr lang="en-GB" sz="2400" b="1"/>
              <a:t>Next: </a:t>
            </a:r>
            <a:r>
              <a:rPr lang="en-GB" sz="2400"/>
              <a:t>workshops with Cancer Alliances to look at collection monitoring designs.</a:t>
            </a:r>
            <a:br>
              <a:rPr lang="en-GB"/>
            </a:br>
            <a:br>
              <a:rPr lang="en-GB"/>
            </a:br>
            <a:br>
              <a:rPr lang="en-GB"/>
            </a:br>
            <a:endParaRPr lang="en-GB" b="1"/>
          </a:p>
        </p:txBody>
      </p:sp>
      <p:sp>
        <p:nvSpPr>
          <p:cNvPr id="4" name="Title 3">
            <a:extLst>
              <a:ext uri="{FF2B5EF4-FFF2-40B4-BE49-F238E27FC236}">
                <a16:creationId xmlns:a16="http://schemas.microsoft.com/office/drawing/2014/main" id="{ED9B28B9-FF17-296B-16A0-0FA8102381CD}"/>
              </a:ext>
            </a:extLst>
          </p:cNvPr>
          <p:cNvSpPr>
            <a:spLocks noGrp="1"/>
          </p:cNvSpPr>
          <p:nvPr>
            <p:ph type="title"/>
          </p:nvPr>
        </p:nvSpPr>
        <p:spPr/>
        <p:txBody>
          <a:bodyPr/>
          <a:lstStyle/>
          <a:p>
            <a:r>
              <a:rPr lang="en-GB"/>
              <a:t>NDSP: opportunities to get involved in design work</a:t>
            </a:r>
          </a:p>
        </p:txBody>
      </p:sp>
    </p:spTree>
    <p:extLst>
      <p:ext uri="{BB962C8B-B14F-4D97-AF65-F5344CB8AC3E}">
        <p14:creationId xmlns:p14="http://schemas.microsoft.com/office/powerpoint/2010/main" val="463963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08065-24A5-E8ED-386C-61D9C524EFD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E18203A-888F-D7B6-3409-6BAA5F5F47A8}"/>
              </a:ext>
            </a:extLst>
          </p:cNvPr>
          <p:cNvSpPr>
            <a:spLocks noGrp="1"/>
          </p:cNvSpPr>
          <p:nvPr>
            <p:ph type="body" sz="quarter" idx="14"/>
          </p:nvPr>
        </p:nvSpPr>
        <p:spPr>
          <a:xfrm>
            <a:off x="1025806" y="2100900"/>
            <a:ext cx="8499193" cy="1964914"/>
          </a:xfrm>
        </p:spPr>
        <p:txBody>
          <a:bodyPr/>
          <a:lstStyle/>
          <a:p>
            <a:pPr>
              <a:lnSpc>
                <a:spcPct val="100000"/>
              </a:lnSpc>
            </a:pPr>
            <a:r>
              <a:rPr lang="en-GB" sz="5400">
                <a:latin typeface="+mj-lt"/>
              </a:rPr>
              <a:t>Supporting analytical requirements</a:t>
            </a:r>
          </a:p>
        </p:txBody>
      </p:sp>
    </p:spTree>
    <p:extLst>
      <p:ext uri="{BB962C8B-B14F-4D97-AF65-F5344CB8AC3E}">
        <p14:creationId xmlns:p14="http://schemas.microsoft.com/office/powerpoint/2010/main" val="2989035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C5F2A9-B172-57B3-A4AD-C11D36DF2415}"/>
              </a:ext>
            </a:extLst>
          </p:cNvPr>
          <p:cNvSpPr>
            <a:spLocks noGrp="1"/>
          </p:cNvSpPr>
          <p:nvPr>
            <p:ph idx="1"/>
          </p:nvPr>
        </p:nvSpPr>
        <p:spPr>
          <a:xfrm>
            <a:off x="432000" y="1513470"/>
            <a:ext cx="11088000" cy="3456000"/>
          </a:xfrm>
        </p:spPr>
        <p:txBody>
          <a:bodyPr>
            <a:normAutofit/>
          </a:bodyPr>
          <a:lstStyle/>
          <a:p>
            <a:pPr marL="342900" indent="-342900">
              <a:buFont typeface="Arial" panose="020B0604020202020204" pitchFamily="34" charset="0"/>
              <a:buChar char="•"/>
            </a:pPr>
            <a:r>
              <a:rPr lang="en-GB"/>
              <a:t>LCS collection recap and IG</a:t>
            </a:r>
          </a:p>
          <a:p>
            <a:pPr marL="342900" indent="-342900">
              <a:buFont typeface="Arial" panose="020B0604020202020204" pitchFamily="34" charset="0"/>
              <a:buChar char="•"/>
            </a:pPr>
            <a:r>
              <a:rPr lang="en-GB"/>
              <a:t>Data set development updates </a:t>
            </a:r>
          </a:p>
          <a:p>
            <a:pPr marL="342900" indent="-342900">
              <a:buFont typeface="Arial" panose="020B0604020202020204" pitchFamily="34" charset="0"/>
              <a:buChar char="•"/>
            </a:pPr>
            <a:r>
              <a:rPr lang="en-GB"/>
              <a:t>National Data Submission Portal</a:t>
            </a:r>
          </a:p>
          <a:p>
            <a:pPr marL="342900" indent="-342900">
              <a:buFont typeface="Arial" panose="020B0604020202020204" pitchFamily="34" charset="0"/>
              <a:buChar char="•"/>
            </a:pPr>
            <a:r>
              <a:rPr lang="en-GB"/>
              <a:t>Supporting analytical reporting requirements</a:t>
            </a:r>
          </a:p>
          <a:p>
            <a:pPr marL="342900" indent="-342900">
              <a:buFont typeface="Arial" panose="020B0604020202020204" pitchFamily="34" charset="0"/>
              <a:buChar char="•"/>
            </a:pPr>
            <a:r>
              <a:rPr lang="en-GB"/>
              <a:t>Provider support</a:t>
            </a:r>
          </a:p>
          <a:p>
            <a:pPr marL="342900" indent="-342900">
              <a:buFont typeface="Arial" panose="020B0604020202020204" pitchFamily="34" charset="0"/>
              <a:buChar char="•"/>
            </a:pPr>
            <a:r>
              <a:rPr lang="en-GB"/>
              <a:t>Next steps</a:t>
            </a:r>
          </a:p>
          <a:p>
            <a:pPr marL="342900" indent="-342900">
              <a:buFont typeface="Arial" panose="020B0604020202020204" pitchFamily="34" charset="0"/>
              <a:buChar char="•"/>
            </a:pPr>
            <a:r>
              <a:rPr lang="en-GB"/>
              <a:t>Q&amp;A</a:t>
            </a:r>
          </a:p>
          <a:p>
            <a:endParaRPr lang="en-GB"/>
          </a:p>
          <a:p>
            <a:endParaRPr lang="en-GB"/>
          </a:p>
        </p:txBody>
      </p:sp>
      <p:sp>
        <p:nvSpPr>
          <p:cNvPr id="2" name="Title 1">
            <a:extLst>
              <a:ext uri="{FF2B5EF4-FFF2-40B4-BE49-F238E27FC236}">
                <a16:creationId xmlns:a16="http://schemas.microsoft.com/office/drawing/2014/main" id="{A43D656A-2EF2-CF47-D679-CAE0F5DD9154}"/>
              </a:ext>
            </a:extLst>
          </p:cNvPr>
          <p:cNvSpPr>
            <a:spLocks noGrp="1"/>
          </p:cNvSpPr>
          <p:nvPr>
            <p:ph type="title"/>
          </p:nvPr>
        </p:nvSpPr>
        <p:spPr/>
        <p:txBody>
          <a:bodyPr/>
          <a:lstStyle/>
          <a:p>
            <a:r>
              <a:rPr lang="en-GB"/>
              <a:t>Agenda</a:t>
            </a:r>
          </a:p>
        </p:txBody>
      </p:sp>
    </p:spTree>
    <p:extLst>
      <p:ext uri="{BB962C8B-B14F-4D97-AF65-F5344CB8AC3E}">
        <p14:creationId xmlns:p14="http://schemas.microsoft.com/office/powerpoint/2010/main" val="884651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4769A-03A7-CDB7-7CBE-1760B30BFAEC}"/>
            </a:ext>
          </a:extLst>
        </p:cNvPr>
        <p:cNvGrpSpPr/>
        <p:nvPr/>
      </p:nvGrpSpPr>
      <p:grpSpPr>
        <a:xfrm>
          <a:off x="0" y="0"/>
          <a:ext cx="0" cy="0"/>
          <a:chOff x="0" y="0"/>
          <a:chExt cx="0" cy="0"/>
        </a:xfrm>
      </p:grpSpPr>
      <p:sp>
        <p:nvSpPr>
          <p:cNvPr id="16" name="Rectangle 15">
            <a:extLst>
              <a:ext uri="{FF2B5EF4-FFF2-40B4-BE49-F238E27FC236}">
                <a16:creationId xmlns:a16="http://schemas.microsoft.com/office/drawing/2014/main" id="{8D04FFF9-CD9F-A678-5953-E1DCB87092AB}"/>
              </a:ext>
            </a:extLst>
          </p:cNvPr>
          <p:cNvSpPr/>
          <p:nvPr/>
        </p:nvSpPr>
        <p:spPr>
          <a:xfrm>
            <a:off x="163591" y="2761564"/>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Data quality, rules and assurance</a:t>
            </a: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7" name="Rectangle 16">
            <a:extLst>
              <a:ext uri="{FF2B5EF4-FFF2-40B4-BE49-F238E27FC236}">
                <a16:creationId xmlns:a16="http://schemas.microsoft.com/office/drawing/2014/main" id="{782F4092-0DA5-843C-8B06-5E7902C7680E}"/>
              </a:ext>
            </a:extLst>
          </p:cNvPr>
          <p:cNvSpPr/>
          <p:nvPr/>
        </p:nvSpPr>
        <p:spPr>
          <a:xfrm>
            <a:off x="163591" y="3382368"/>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National dashboard development</a:t>
            </a:r>
            <a:endParaRPr kumimoji="0" lang="en-GB" sz="1800" b="0" i="0" u="none" strike="noStrike" kern="1200" cap="none" spc="0" normalizeH="0" baseline="0" noProof="0">
              <a:ln>
                <a:noFill/>
              </a:ln>
              <a:solidFill>
                <a:srgbClr val="FFFFFF">
                  <a:lumMod val="65000"/>
                </a:srgbClr>
              </a:solidFill>
              <a:effectLst/>
              <a:uLnTx/>
              <a:uFillTx/>
              <a:latin typeface="Arial" panose="020B0604020202020204"/>
              <a:ea typeface="+mn-ea"/>
              <a:cs typeface="+mn-cs"/>
            </a:endParaRPr>
          </a:p>
        </p:txBody>
      </p:sp>
      <p:sp>
        <p:nvSpPr>
          <p:cNvPr id="18" name="Rectangle 17">
            <a:extLst>
              <a:ext uri="{FF2B5EF4-FFF2-40B4-BE49-F238E27FC236}">
                <a16:creationId xmlns:a16="http://schemas.microsoft.com/office/drawing/2014/main" id="{05EA9A20-B7F9-7212-92EE-65E5A6221492}"/>
              </a:ext>
            </a:extLst>
          </p:cNvPr>
          <p:cNvSpPr/>
          <p:nvPr/>
        </p:nvSpPr>
        <p:spPr>
          <a:xfrm>
            <a:off x="163591" y="4003172"/>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Data linkage</a:t>
            </a:r>
            <a:endParaRPr kumimoji="0" lang="en-GB" sz="1800" b="0" i="0" u="none" strike="noStrike" kern="1200" cap="none" spc="0" normalizeH="0" baseline="0" noProof="0">
              <a:ln>
                <a:noFill/>
              </a:ln>
              <a:solidFill>
                <a:srgbClr val="FFFFFF">
                  <a:lumMod val="65000"/>
                </a:srgbClr>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410F2ACF-65AA-2F7C-F864-6BB7C1AE73EB}"/>
              </a:ext>
            </a:extLst>
          </p:cNvPr>
          <p:cNvSpPr/>
          <p:nvPr/>
        </p:nvSpPr>
        <p:spPr>
          <a:xfrm>
            <a:off x="163591" y="4623976"/>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Cancer Alliance record level access</a:t>
            </a:r>
            <a:endParaRPr kumimoji="0" lang="en-GB" sz="1800" b="0" i="0" u="none" strike="noStrike" kern="1200" cap="none" spc="0" normalizeH="0" baseline="0" noProof="0">
              <a:ln>
                <a:noFill/>
              </a:ln>
              <a:solidFill>
                <a:srgbClr val="FFFFFF">
                  <a:lumMod val="65000"/>
                </a:srgbClr>
              </a:solidFill>
              <a:effectLst/>
              <a:uLnTx/>
              <a:uFillTx/>
              <a:latin typeface="Arial" panose="020B0604020202020204"/>
              <a:ea typeface="+mn-ea"/>
              <a:cs typeface="+mn-cs"/>
            </a:endParaRPr>
          </a:p>
        </p:txBody>
      </p:sp>
      <p:sp>
        <p:nvSpPr>
          <p:cNvPr id="2" name="Rectangle: Rounded Corners 1">
            <a:extLst>
              <a:ext uri="{FF2B5EF4-FFF2-40B4-BE49-F238E27FC236}">
                <a16:creationId xmlns:a16="http://schemas.microsoft.com/office/drawing/2014/main" id="{42F3D94A-A20D-7C54-8C80-69B37A20FD7F}"/>
              </a:ext>
            </a:extLst>
          </p:cNvPr>
          <p:cNvSpPr/>
          <p:nvPr/>
        </p:nvSpPr>
        <p:spPr>
          <a:xfrm>
            <a:off x="2892117" y="1579574"/>
            <a:ext cx="8561052" cy="3698851"/>
          </a:xfrm>
          <a:prstGeom prst="round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Real Time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Providers: data quality report detailing file and record level rejections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Cancer Alliances: view on which providers have submitted, how many resubmissions, and highlight data quality information (e.g. % records rejected)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Monthly Data Quality Dashboard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(to be developed July 2026 onwards, expectation to be live from January 2027 onwards)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Ability for Cancer Alliances to sense check the data, reviewing aggregate summations for errors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E.g. any missing data for key data items, any incorrect effectiveness stands, any metrics which incorrect proportions. </a:t>
            </a:r>
          </a:p>
        </p:txBody>
      </p:sp>
      <p:sp>
        <p:nvSpPr>
          <p:cNvPr id="3" name="Text Placeholder 2">
            <a:extLst>
              <a:ext uri="{FF2B5EF4-FFF2-40B4-BE49-F238E27FC236}">
                <a16:creationId xmlns:a16="http://schemas.microsoft.com/office/drawing/2014/main" id="{D8B01F5D-8F7D-4A41-28C3-1C30EF87991C}"/>
              </a:ext>
            </a:extLst>
          </p:cNvPr>
          <p:cNvSpPr>
            <a:spLocks noGrp="1"/>
          </p:cNvSpPr>
          <p:nvPr>
            <p:ph type="body" sz="quarter" idx="13"/>
          </p:nvPr>
        </p:nvSpPr>
        <p:spPr>
          <a:xfrm>
            <a:off x="90081" y="107086"/>
            <a:ext cx="11012644" cy="577927"/>
          </a:xfrm>
        </p:spPr>
        <p:txBody>
          <a:bodyPr vert="horz" lIns="0" tIns="0" rIns="0" bIns="0" rtlCol="0" anchor="ctr">
            <a:normAutofit/>
          </a:bodyPr>
          <a:lstStyle/>
          <a:p>
            <a:pPr>
              <a:lnSpc>
                <a:spcPct val="90000"/>
              </a:lnSpc>
              <a:spcBef>
                <a:spcPct val="0"/>
              </a:spcBef>
            </a:pPr>
            <a:r>
              <a:rPr lang="en-GB" sz="3600">
                <a:latin typeface="+mj-lt"/>
                <a:ea typeface="+mj-ea"/>
                <a:cs typeface="+mj-cs"/>
              </a:rPr>
              <a:t>Analytical Reporting Requirements</a:t>
            </a:r>
          </a:p>
        </p:txBody>
      </p:sp>
    </p:spTree>
    <p:extLst>
      <p:ext uri="{BB962C8B-B14F-4D97-AF65-F5344CB8AC3E}">
        <p14:creationId xmlns:p14="http://schemas.microsoft.com/office/powerpoint/2010/main" val="301263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2A562-8F16-930D-546D-9D226F628FED}"/>
            </a:ext>
          </a:extLst>
        </p:cNvPr>
        <p:cNvGrpSpPr/>
        <p:nvPr/>
      </p:nvGrpSpPr>
      <p:grpSpPr>
        <a:xfrm>
          <a:off x="0" y="0"/>
          <a:ext cx="0" cy="0"/>
          <a:chOff x="0" y="0"/>
          <a:chExt cx="0" cy="0"/>
        </a:xfrm>
      </p:grpSpPr>
      <p:sp>
        <p:nvSpPr>
          <p:cNvPr id="16" name="Rectangle 15">
            <a:extLst>
              <a:ext uri="{FF2B5EF4-FFF2-40B4-BE49-F238E27FC236}">
                <a16:creationId xmlns:a16="http://schemas.microsoft.com/office/drawing/2014/main" id="{0FFBC677-2C3B-9B56-CD31-B259ECFF1804}"/>
              </a:ext>
            </a:extLst>
          </p:cNvPr>
          <p:cNvSpPr/>
          <p:nvPr/>
        </p:nvSpPr>
        <p:spPr>
          <a:xfrm>
            <a:off x="191023" y="2578134"/>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Data quality, rules and assurance</a:t>
            </a:r>
          </a:p>
        </p:txBody>
      </p:sp>
      <p:sp>
        <p:nvSpPr>
          <p:cNvPr id="17" name="Rectangle 16">
            <a:extLst>
              <a:ext uri="{FF2B5EF4-FFF2-40B4-BE49-F238E27FC236}">
                <a16:creationId xmlns:a16="http://schemas.microsoft.com/office/drawing/2014/main" id="{C9B63A1E-4CBC-20C2-DC3C-33E3F739D55F}"/>
              </a:ext>
            </a:extLst>
          </p:cNvPr>
          <p:cNvSpPr/>
          <p:nvPr/>
        </p:nvSpPr>
        <p:spPr>
          <a:xfrm>
            <a:off x="191023" y="3198938"/>
            <a:ext cx="2604772" cy="600499"/>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National dashboard development</a:t>
            </a:r>
          </a:p>
        </p:txBody>
      </p:sp>
      <p:sp>
        <p:nvSpPr>
          <p:cNvPr id="18" name="Rectangle 17">
            <a:extLst>
              <a:ext uri="{FF2B5EF4-FFF2-40B4-BE49-F238E27FC236}">
                <a16:creationId xmlns:a16="http://schemas.microsoft.com/office/drawing/2014/main" id="{DE2CFB63-CCAA-A2D1-2549-D634F5259651}"/>
              </a:ext>
            </a:extLst>
          </p:cNvPr>
          <p:cNvSpPr/>
          <p:nvPr/>
        </p:nvSpPr>
        <p:spPr>
          <a:xfrm>
            <a:off x="191023" y="3819742"/>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Data linkage</a:t>
            </a:r>
            <a:endParaRPr kumimoji="0" lang="en-GB" sz="1800" b="0" i="0" u="none" strike="noStrike" kern="1200" cap="none" spc="0" normalizeH="0" baseline="0" noProof="0">
              <a:ln>
                <a:noFill/>
              </a:ln>
              <a:solidFill>
                <a:srgbClr val="FFFFFF">
                  <a:lumMod val="65000"/>
                </a:srgbClr>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7CECEF1E-08A8-9772-8E2C-69AB1EDE6E38}"/>
              </a:ext>
            </a:extLst>
          </p:cNvPr>
          <p:cNvSpPr/>
          <p:nvPr/>
        </p:nvSpPr>
        <p:spPr>
          <a:xfrm>
            <a:off x="191023" y="4440546"/>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Cancer Alliance record level access</a:t>
            </a:r>
            <a:endParaRPr kumimoji="0" lang="en-GB" sz="1800" b="0" i="0" u="none" strike="noStrike" kern="1200" cap="none" spc="0" normalizeH="0" baseline="0" noProof="0">
              <a:ln>
                <a:noFill/>
              </a:ln>
              <a:solidFill>
                <a:srgbClr val="FFFFFF">
                  <a:lumMod val="65000"/>
                </a:srgbClr>
              </a:solidFill>
              <a:effectLst/>
              <a:uLnTx/>
              <a:uFillTx/>
              <a:latin typeface="Arial" panose="020B0604020202020204"/>
              <a:ea typeface="+mn-ea"/>
              <a:cs typeface="+mn-cs"/>
            </a:endParaRPr>
          </a:p>
        </p:txBody>
      </p:sp>
      <p:sp>
        <p:nvSpPr>
          <p:cNvPr id="2" name="Rectangle: Rounded Corners 1">
            <a:extLst>
              <a:ext uri="{FF2B5EF4-FFF2-40B4-BE49-F238E27FC236}">
                <a16:creationId xmlns:a16="http://schemas.microsoft.com/office/drawing/2014/main" id="{105FB2DF-EB25-A909-6636-9E3958E39929}"/>
              </a:ext>
            </a:extLst>
          </p:cNvPr>
          <p:cNvSpPr/>
          <p:nvPr/>
        </p:nvSpPr>
        <p:spPr>
          <a:xfrm>
            <a:off x="2919549" y="1396144"/>
            <a:ext cx="8561052" cy="3698851"/>
          </a:xfrm>
          <a:prstGeom prst="round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231F20"/>
              </a:solidFill>
              <a:effectLst/>
              <a:uLnTx/>
              <a:uFillTx/>
              <a:latin typeface="Arial" panose="020B0604020202020204"/>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Monthly Activity Dashboard</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(to be developed July 2026 onwards, expectation to be live from January 2027 onwards)</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5EB8"/>
                </a:solidFill>
                <a:effectLst/>
                <a:uLnTx/>
                <a:uFillTx/>
                <a:latin typeface="Arial" panose="020B0604020202020204"/>
                <a:ea typeface="+mn-ea"/>
                <a:cs typeface="+mn-cs"/>
              </a:rPr>
              <a:t>Accessed by national team and Cancer Alliances</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a:p>
            <a:pPr marL="285750" marR="0" lvl="0" indent="-285750" algn="l" defTabSz="91440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Mimicking data reporting currently shared via Cancer Alliance packs and Cancer Programme Delivery groups</a:t>
            </a:r>
          </a:p>
          <a:p>
            <a:pPr marL="285750" marR="0" lvl="0" indent="-285750" algn="l" defTabSz="91440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Ability to filter for Cancer Alliance.</a:t>
            </a:r>
          </a:p>
          <a:p>
            <a:pPr marL="285750" marR="0" lvl="0" indent="-285750" algn="l" defTabSz="91440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Ability to filter for provider.</a:t>
            </a:r>
          </a:p>
          <a:p>
            <a:pPr marL="285750" marR="0" lvl="0" indent="-285750" algn="l" defTabSz="91440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Ability to download aggregate data extracts.</a:t>
            </a:r>
          </a:p>
          <a:p>
            <a:pPr marL="285750" marR="0" lvl="0" indent="-285750" algn="l" defTabSz="91440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Won’t include cancer diagnostics or staging data. </a:t>
            </a:r>
          </a:p>
        </p:txBody>
      </p:sp>
      <p:sp>
        <p:nvSpPr>
          <p:cNvPr id="3" name="Text Placeholder 2">
            <a:extLst>
              <a:ext uri="{FF2B5EF4-FFF2-40B4-BE49-F238E27FC236}">
                <a16:creationId xmlns:a16="http://schemas.microsoft.com/office/drawing/2014/main" id="{8AD33123-0580-FD4F-6F6E-776F86A82080}"/>
              </a:ext>
            </a:extLst>
          </p:cNvPr>
          <p:cNvSpPr>
            <a:spLocks noGrp="1"/>
          </p:cNvSpPr>
          <p:nvPr>
            <p:ph type="body" sz="quarter" idx="13"/>
          </p:nvPr>
        </p:nvSpPr>
        <p:spPr>
          <a:xfrm>
            <a:off x="90081" y="107086"/>
            <a:ext cx="11012644" cy="577927"/>
          </a:xfrm>
        </p:spPr>
        <p:txBody>
          <a:bodyPr vert="horz" lIns="0" tIns="0" rIns="0" bIns="0" rtlCol="0" anchor="ctr">
            <a:normAutofit/>
          </a:bodyPr>
          <a:lstStyle/>
          <a:p>
            <a:pPr>
              <a:lnSpc>
                <a:spcPct val="90000"/>
              </a:lnSpc>
              <a:spcBef>
                <a:spcPct val="0"/>
              </a:spcBef>
            </a:pPr>
            <a:r>
              <a:rPr lang="en-GB" sz="3600">
                <a:latin typeface="+mj-lt"/>
                <a:ea typeface="+mj-ea"/>
                <a:cs typeface="+mj-cs"/>
              </a:rPr>
              <a:t>Analytical Reporting Requirements</a:t>
            </a:r>
          </a:p>
        </p:txBody>
      </p:sp>
    </p:spTree>
    <p:extLst>
      <p:ext uri="{BB962C8B-B14F-4D97-AF65-F5344CB8AC3E}">
        <p14:creationId xmlns:p14="http://schemas.microsoft.com/office/powerpoint/2010/main" val="386224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170BA-FE31-8AFA-A36B-4E5E2C342AF1}"/>
            </a:ext>
          </a:extLst>
        </p:cNvPr>
        <p:cNvGrpSpPr/>
        <p:nvPr/>
      </p:nvGrpSpPr>
      <p:grpSpPr>
        <a:xfrm>
          <a:off x="0" y="0"/>
          <a:ext cx="0" cy="0"/>
          <a:chOff x="0" y="0"/>
          <a:chExt cx="0" cy="0"/>
        </a:xfrm>
      </p:grpSpPr>
      <p:sp>
        <p:nvSpPr>
          <p:cNvPr id="16" name="Rectangle 15">
            <a:extLst>
              <a:ext uri="{FF2B5EF4-FFF2-40B4-BE49-F238E27FC236}">
                <a16:creationId xmlns:a16="http://schemas.microsoft.com/office/drawing/2014/main" id="{876EFCCE-2175-3DC3-7F6D-51EE12BB9478}"/>
              </a:ext>
            </a:extLst>
          </p:cNvPr>
          <p:cNvSpPr/>
          <p:nvPr/>
        </p:nvSpPr>
        <p:spPr>
          <a:xfrm>
            <a:off x="163591" y="2568990"/>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Data quality, rules and assurance</a:t>
            </a:r>
          </a:p>
        </p:txBody>
      </p:sp>
      <p:sp>
        <p:nvSpPr>
          <p:cNvPr id="17" name="Rectangle 16">
            <a:extLst>
              <a:ext uri="{FF2B5EF4-FFF2-40B4-BE49-F238E27FC236}">
                <a16:creationId xmlns:a16="http://schemas.microsoft.com/office/drawing/2014/main" id="{ABFA38B4-070B-E6C2-D5FE-4EDC49A3BD4E}"/>
              </a:ext>
            </a:extLst>
          </p:cNvPr>
          <p:cNvSpPr/>
          <p:nvPr/>
        </p:nvSpPr>
        <p:spPr>
          <a:xfrm>
            <a:off x="163591" y="3189794"/>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National dashboard development</a:t>
            </a:r>
          </a:p>
        </p:txBody>
      </p:sp>
      <p:sp>
        <p:nvSpPr>
          <p:cNvPr id="18" name="Rectangle 17">
            <a:extLst>
              <a:ext uri="{FF2B5EF4-FFF2-40B4-BE49-F238E27FC236}">
                <a16:creationId xmlns:a16="http://schemas.microsoft.com/office/drawing/2014/main" id="{8A055FB9-AEAC-528A-F55D-D4C21042482E}"/>
              </a:ext>
            </a:extLst>
          </p:cNvPr>
          <p:cNvSpPr/>
          <p:nvPr/>
        </p:nvSpPr>
        <p:spPr>
          <a:xfrm>
            <a:off x="163591" y="3810598"/>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Data linkage</a:t>
            </a:r>
          </a:p>
        </p:txBody>
      </p:sp>
      <p:sp>
        <p:nvSpPr>
          <p:cNvPr id="19" name="Rectangle 18">
            <a:extLst>
              <a:ext uri="{FF2B5EF4-FFF2-40B4-BE49-F238E27FC236}">
                <a16:creationId xmlns:a16="http://schemas.microsoft.com/office/drawing/2014/main" id="{725BCAE0-CF78-EFF2-AD01-A6FE61A33619}"/>
              </a:ext>
            </a:extLst>
          </p:cNvPr>
          <p:cNvSpPr/>
          <p:nvPr/>
        </p:nvSpPr>
        <p:spPr>
          <a:xfrm>
            <a:off x="163591" y="4431402"/>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Cancer Alliance record level access</a:t>
            </a:r>
            <a:endParaRPr kumimoji="0" lang="en-GB" sz="1800" b="0" i="0" u="none" strike="noStrike" kern="1200" cap="none" spc="0" normalizeH="0" baseline="0" noProof="0">
              <a:ln>
                <a:noFill/>
              </a:ln>
              <a:solidFill>
                <a:srgbClr val="FFFFFF">
                  <a:lumMod val="65000"/>
                </a:srgbClr>
              </a:solidFill>
              <a:effectLst/>
              <a:uLnTx/>
              <a:uFillTx/>
              <a:latin typeface="Arial" panose="020B0604020202020204"/>
              <a:ea typeface="+mn-ea"/>
              <a:cs typeface="+mn-cs"/>
            </a:endParaRPr>
          </a:p>
        </p:txBody>
      </p:sp>
      <p:sp>
        <p:nvSpPr>
          <p:cNvPr id="2" name="Rectangle: Rounded Corners 1">
            <a:extLst>
              <a:ext uri="{FF2B5EF4-FFF2-40B4-BE49-F238E27FC236}">
                <a16:creationId xmlns:a16="http://schemas.microsoft.com/office/drawing/2014/main" id="{2AD0959D-62A6-C323-0A4D-EB987CC3B0FD}"/>
              </a:ext>
            </a:extLst>
          </p:cNvPr>
          <p:cNvSpPr/>
          <p:nvPr/>
        </p:nvSpPr>
        <p:spPr>
          <a:xfrm>
            <a:off x="2892117" y="1387000"/>
            <a:ext cx="8561052" cy="3698851"/>
          </a:xfrm>
          <a:prstGeom prst="round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Ability to link Lung Cancer Screening Record level data with</a:t>
            </a: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NDRS cancer outcomes (rapid registration data)</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Cancer Waiting Times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Diagnostic Imaging dataset</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To: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 Determine the number of cancers diagnosed and staging. </a:t>
            </a:r>
          </a:p>
        </p:txBody>
      </p:sp>
      <p:sp>
        <p:nvSpPr>
          <p:cNvPr id="3" name="Text Placeholder 2">
            <a:extLst>
              <a:ext uri="{FF2B5EF4-FFF2-40B4-BE49-F238E27FC236}">
                <a16:creationId xmlns:a16="http://schemas.microsoft.com/office/drawing/2014/main" id="{385CDD69-C750-D1F4-9D69-E86FB2299FA2}"/>
              </a:ext>
            </a:extLst>
          </p:cNvPr>
          <p:cNvSpPr>
            <a:spLocks noGrp="1"/>
          </p:cNvSpPr>
          <p:nvPr>
            <p:ph type="body" sz="quarter" idx="13"/>
          </p:nvPr>
        </p:nvSpPr>
        <p:spPr>
          <a:xfrm>
            <a:off x="90081" y="107086"/>
            <a:ext cx="11012644" cy="577927"/>
          </a:xfrm>
        </p:spPr>
        <p:txBody>
          <a:bodyPr vert="horz" lIns="0" tIns="0" rIns="0" bIns="0" rtlCol="0" anchor="ctr">
            <a:normAutofit/>
          </a:bodyPr>
          <a:lstStyle/>
          <a:p>
            <a:pPr>
              <a:lnSpc>
                <a:spcPct val="90000"/>
              </a:lnSpc>
              <a:spcBef>
                <a:spcPct val="0"/>
              </a:spcBef>
            </a:pPr>
            <a:r>
              <a:rPr lang="en-GB" sz="3600">
                <a:latin typeface="+mj-lt"/>
                <a:ea typeface="+mj-ea"/>
                <a:cs typeface="+mj-cs"/>
              </a:rPr>
              <a:t>Analytical Reporting Requirements</a:t>
            </a:r>
          </a:p>
        </p:txBody>
      </p:sp>
    </p:spTree>
    <p:extLst>
      <p:ext uri="{BB962C8B-B14F-4D97-AF65-F5344CB8AC3E}">
        <p14:creationId xmlns:p14="http://schemas.microsoft.com/office/powerpoint/2010/main" val="965218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23B983-6EFC-6C28-C9BE-C279CD57F584}"/>
            </a:ext>
          </a:extLst>
        </p:cNvPr>
        <p:cNvGrpSpPr/>
        <p:nvPr/>
      </p:nvGrpSpPr>
      <p:grpSpPr>
        <a:xfrm>
          <a:off x="0" y="0"/>
          <a:ext cx="0" cy="0"/>
          <a:chOff x="0" y="0"/>
          <a:chExt cx="0" cy="0"/>
        </a:xfrm>
      </p:grpSpPr>
      <p:sp>
        <p:nvSpPr>
          <p:cNvPr id="16" name="Rectangle 15">
            <a:extLst>
              <a:ext uri="{FF2B5EF4-FFF2-40B4-BE49-F238E27FC236}">
                <a16:creationId xmlns:a16="http://schemas.microsoft.com/office/drawing/2014/main" id="{06F6D86D-0343-357A-47DB-7BC91B8CAA14}"/>
              </a:ext>
            </a:extLst>
          </p:cNvPr>
          <p:cNvSpPr/>
          <p:nvPr/>
        </p:nvSpPr>
        <p:spPr>
          <a:xfrm>
            <a:off x="181879" y="2624404"/>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Data quality, rules and assurance</a:t>
            </a:r>
          </a:p>
        </p:txBody>
      </p:sp>
      <p:sp>
        <p:nvSpPr>
          <p:cNvPr id="17" name="Rectangle 16">
            <a:extLst>
              <a:ext uri="{FF2B5EF4-FFF2-40B4-BE49-F238E27FC236}">
                <a16:creationId xmlns:a16="http://schemas.microsoft.com/office/drawing/2014/main" id="{DAF5A9FD-A48B-2378-B0CE-C82403460A0C}"/>
              </a:ext>
            </a:extLst>
          </p:cNvPr>
          <p:cNvSpPr/>
          <p:nvPr/>
        </p:nvSpPr>
        <p:spPr>
          <a:xfrm>
            <a:off x="181879" y="3245208"/>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National dashboard development</a:t>
            </a:r>
          </a:p>
        </p:txBody>
      </p:sp>
      <p:sp>
        <p:nvSpPr>
          <p:cNvPr id="18" name="Rectangle 17">
            <a:extLst>
              <a:ext uri="{FF2B5EF4-FFF2-40B4-BE49-F238E27FC236}">
                <a16:creationId xmlns:a16="http://schemas.microsoft.com/office/drawing/2014/main" id="{BA35E5AD-E785-DB11-1ADE-5A8422699DB7}"/>
              </a:ext>
            </a:extLst>
          </p:cNvPr>
          <p:cNvSpPr/>
          <p:nvPr/>
        </p:nvSpPr>
        <p:spPr>
          <a:xfrm>
            <a:off x="181879" y="3866012"/>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FFFF">
                    <a:lumMod val="65000"/>
                  </a:srgbClr>
                </a:solidFill>
                <a:effectLst/>
                <a:uLnTx/>
                <a:uFillTx/>
                <a:latin typeface="Arial" panose="020B0604020202020204"/>
                <a:ea typeface="+mn-ea"/>
                <a:cs typeface="+mn-cs"/>
              </a:rPr>
              <a:t>Data linkage</a:t>
            </a:r>
          </a:p>
        </p:txBody>
      </p:sp>
      <p:sp>
        <p:nvSpPr>
          <p:cNvPr id="19" name="Rectangle 18">
            <a:extLst>
              <a:ext uri="{FF2B5EF4-FFF2-40B4-BE49-F238E27FC236}">
                <a16:creationId xmlns:a16="http://schemas.microsoft.com/office/drawing/2014/main" id="{920E80FA-8B71-3C22-1B18-25505D86889C}"/>
              </a:ext>
            </a:extLst>
          </p:cNvPr>
          <p:cNvSpPr/>
          <p:nvPr/>
        </p:nvSpPr>
        <p:spPr>
          <a:xfrm>
            <a:off x="181879" y="4486816"/>
            <a:ext cx="2604772" cy="600499"/>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Cancer Alliance record level access</a:t>
            </a:r>
          </a:p>
        </p:txBody>
      </p:sp>
      <p:sp>
        <p:nvSpPr>
          <p:cNvPr id="2" name="Rectangle: Rounded Corners 1">
            <a:extLst>
              <a:ext uri="{FF2B5EF4-FFF2-40B4-BE49-F238E27FC236}">
                <a16:creationId xmlns:a16="http://schemas.microsoft.com/office/drawing/2014/main" id="{7F4E3BDB-CF40-22A0-0D03-69A9AEF6DF50}"/>
              </a:ext>
            </a:extLst>
          </p:cNvPr>
          <p:cNvSpPr/>
          <p:nvPr/>
        </p:nvSpPr>
        <p:spPr>
          <a:xfrm>
            <a:off x="2910405" y="1442414"/>
            <a:ext cx="8561052" cy="3698851"/>
          </a:xfrm>
          <a:prstGeom prst="round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31F20"/>
                </a:solidFill>
                <a:effectLst/>
                <a:uLnTx/>
                <a:uFillTx/>
                <a:latin typeface="Arial" panose="020B0604020202020204"/>
                <a:ea typeface="+mn-ea"/>
                <a:cs typeface="+mn-cs"/>
              </a:rPr>
              <a:t>Cancer Alliance Analyst requirements: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 Download aggregate data from dashboard for providers in their area for analysis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 Easily access record level data for their area demographic analysis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 Easily access linked data for their area to see lung cancers diagnoses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3" name="Text Placeholder 2">
            <a:extLst>
              <a:ext uri="{FF2B5EF4-FFF2-40B4-BE49-F238E27FC236}">
                <a16:creationId xmlns:a16="http://schemas.microsoft.com/office/drawing/2014/main" id="{BC509F97-69BD-25DA-BA02-1D287BF522B0}"/>
              </a:ext>
            </a:extLst>
          </p:cNvPr>
          <p:cNvSpPr>
            <a:spLocks noGrp="1"/>
          </p:cNvSpPr>
          <p:nvPr>
            <p:ph type="body" sz="quarter" idx="13"/>
          </p:nvPr>
        </p:nvSpPr>
        <p:spPr>
          <a:xfrm>
            <a:off x="90081" y="107086"/>
            <a:ext cx="11012644" cy="577927"/>
          </a:xfrm>
        </p:spPr>
        <p:txBody>
          <a:bodyPr vert="horz" lIns="0" tIns="0" rIns="0" bIns="0" rtlCol="0" anchor="ctr">
            <a:normAutofit/>
          </a:bodyPr>
          <a:lstStyle/>
          <a:p>
            <a:pPr>
              <a:lnSpc>
                <a:spcPct val="90000"/>
              </a:lnSpc>
              <a:spcBef>
                <a:spcPct val="0"/>
              </a:spcBef>
            </a:pPr>
            <a:r>
              <a:rPr lang="en-GB" sz="3600">
                <a:latin typeface="+mj-lt"/>
                <a:ea typeface="+mj-ea"/>
                <a:cs typeface="+mj-cs"/>
              </a:rPr>
              <a:t>Analytical Reporting Requirements</a:t>
            </a:r>
          </a:p>
        </p:txBody>
      </p:sp>
    </p:spTree>
    <p:extLst>
      <p:ext uri="{BB962C8B-B14F-4D97-AF65-F5344CB8AC3E}">
        <p14:creationId xmlns:p14="http://schemas.microsoft.com/office/powerpoint/2010/main" val="223758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CD46CC-3372-348E-6828-7908B3AA8510}"/>
            </a:ext>
          </a:extLst>
        </p:cNvPr>
        <p:cNvGrpSpPr/>
        <p:nvPr/>
      </p:nvGrpSpPr>
      <p:grpSpPr>
        <a:xfrm>
          <a:off x="0" y="0"/>
          <a:ext cx="0" cy="0"/>
          <a:chOff x="0" y="0"/>
          <a:chExt cx="0" cy="0"/>
        </a:xfrm>
      </p:grpSpPr>
      <p:grpSp>
        <p:nvGrpSpPr>
          <p:cNvPr id="13" name="Group 12">
            <a:extLst>
              <a:ext uri="{FF2B5EF4-FFF2-40B4-BE49-F238E27FC236}">
                <a16:creationId xmlns:a16="http://schemas.microsoft.com/office/drawing/2014/main" id="{FFF0AE7C-57BF-1607-1F1D-B6E331AA2BC9}"/>
              </a:ext>
            </a:extLst>
          </p:cNvPr>
          <p:cNvGrpSpPr/>
          <p:nvPr/>
        </p:nvGrpSpPr>
        <p:grpSpPr>
          <a:xfrm>
            <a:off x="2750075" y="521065"/>
            <a:ext cx="9091451" cy="1601332"/>
            <a:chOff x="750626" y="802948"/>
            <a:chExt cx="10615081" cy="1601332"/>
          </a:xfrm>
        </p:grpSpPr>
        <p:cxnSp>
          <p:nvCxnSpPr>
            <p:cNvPr id="6" name="Straight Connector 5">
              <a:extLst>
                <a:ext uri="{FF2B5EF4-FFF2-40B4-BE49-F238E27FC236}">
                  <a16:creationId xmlns:a16="http://schemas.microsoft.com/office/drawing/2014/main" id="{B6E38F9F-4A4E-5A5F-040C-730787B8D1D6}"/>
                </a:ext>
              </a:extLst>
            </p:cNvPr>
            <p:cNvCxnSpPr/>
            <p:nvPr/>
          </p:nvCxnSpPr>
          <p:spPr>
            <a:xfrm>
              <a:off x="750627" y="1842448"/>
              <a:ext cx="10140286" cy="0"/>
            </a:xfrm>
            <a:prstGeom prst="line">
              <a:avLst/>
            </a:prstGeom>
            <a:ln w="38100"/>
          </p:spPr>
          <p:style>
            <a:lnRef idx="3">
              <a:schemeClr val="accent2"/>
            </a:lnRef>
            <a:fillRef idx="0">
              <a:schemeClr val="accent2"/>
            </a:fillRef>
            <a:effectRef idx="2">
              <a:schemeClr val="accent2"/>
            </a:effectRef>
            <a:fontRef idx="minor">
              <a:schemeClr val="tx1"/>
            </a:fontRef>
          </p:style>
        </p:cxnSp>
        <p:sp>
          <p:nvSpPr>
            <p:cNvPr id="7" name="Rectangle 6">
              <a:extLst>
                <a:ext uri="{FF2B5EF4-FFF2-40B4-BE49-F238E27FC236}">
                  <a16:creationId xmlns:a16="http://schemas.microsoft.com/office/drawing/2014/main" id="{7BB141D6-CC09-0580-2936-A31B062C7E36}"/>
                </a:ext>
              </a:extLst>
            </p:cNvPr>
            <p:cNvSpPr/>
            <p:nvPr/>
          </p:nvSpPr>
          <p:spPr>
            <a:xfrm>
              <a:off x="750627" y="2049438"/>
              <a:ext cx="7055893" cy="35484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2026</a:t>
              </a:r>
            </a:p>
          </p:txBody>
        </p:sp>
        <p:sp>
          <p:nvSpPr>
            <p:cNvPr id="8" name="Rectangle 7">
              <a:extLst>
                <a:ext uri="{FF2B5EF4-FFF2-40B4-BE49-F238E27FC236}">
                  <a16:creationId xmlns:a16="http://schemas.microsoft.com/office/drawing/2014/main" id="{744D3BC2-9D58-0C4F-F2ED-150AA0D94859}"/>
                </a:ext>
              </a:extLst>
            </p:cNvPr>
            <p:cNvSpPr/>
            <p:nvPr/>
          </p:nvSpPr>
          <p:spPr>
            <a:xfrm>
              <a:off x="7997587" y="2049438"/>
              <a:ext cx="2893326" cy="354842"/>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2027</a:t>
              </a:r>
            </a:p>
          </p:txBody>
        </p:sp>
        <p:sp>
          <p:nvSpPr>
            <p:cNvPr id="9" name="Speech Bubble: Rectangle 8">
              <a:extLst>
                <a:ext uri="{FF2B5EF4-FFF2-40B4-BE49-F238E27FC236}">
                  <a16:creationId xmlns:a16="http://schemas.microsoft.com/office/drawing/2014/main" id="{57C5A8CE-113C-FE65-F277-F0FAF6AFA2A8}"/>
                </a:ext>
              </a:extLst>
            </p:cNvPr>
            <p:cNvSpPr/>
            <p:nvPr/>
          </p:nvSpPr>
          <p:spPr>
            <a:xfrm>
              <a:off x="750626" y="802948"/>
              <a:ext cx="754574"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March 2026</a:t>
              </a:r>
            </a:p>
          </p:txBody>
        </p:sp>
        <p:sp>
          <p:nvSpPr>
            <p:cNvPr id="10" name="Speech Bubble: Rectangle 9">
              <a:extLst>
                <a:ext uri="{FF2B5EF4-FFF2-40B4-BE49-F238E27FC236}">
                  <a16:creationId xmlns:a16="http://schemas.microsoft.com/office/drawing/2014/main" id="{DB99410D-61AD-83A2-B418-54A5CB6294C1}"/>
                </a:ext>
              </a:extLst>
            </p:cNvPr>
            <p:cNvSpPr/>
            <p:nvPr/>
          </p:nvSpPr>
          <p:spPr>
            <a:xfrm>
              <a:off x="4237630" y="802948"/>
              <a:ext cx="754573"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July 2026</a:t>
              </a:r>
            </a:p>
          </p:txBody>
        </p:sp>
        <p:sp>
          <p:nvSpPr>
            <p:cNvPr id="11" name="Speech Bubble: Rectangle 10">
              <a:extLst>
                <a:ext uri="{FF2B5EF4-FFF2-40B4-BE49-F238E27FC236}">
                  <a16:creationId xmlns:a16="http://schemas.microsoft.com/office/drawing/2014/main" id="{FF463FA8-73B0-D4C1-0D90-737717FD1639}"/>
                </a:ext>
              </a:extLst>
            </p:cNvPr>
            <p:cNvSpPr/>
            <p:nvPr/>
          </p:nvSpPr>
          <p:spPr>
            <a:xfrm>
              <a:off x="7765576" y="802948"/>
              <a:ext cx="754573"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Jan 2027</a:t>
              </a:r>
            </a:p>
          </p:txBody>
        </p:sp>
        <p:sp>
          <p:nvSpPr>
            <p:cNvPr id="12" name="Speech Bubble: Rectangle 11">
              <a:extLst>
                <a:ext uri="{FF2B5EF4-FFF2-40B4-BE49-F238E27FC236}">
                  <a16:creationId xmlns:a16="http://schemas.microsoft.com/office/drawing/2014/main" id="{2EBECE4C-F5D1-6E7B-686C-3A4ECF3ED70A}"/>
                </a:ext>
              </a:extLst>
            </p:cNvPr>
            <p:cNvSpPr/>
            <p:nvPr/>
          </p:nvSpPr>
          <p:spPr>
            <a:xfrm>
              <a:off x="10611134" y="802948"/>
              <a:ext cx="754573"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April 2027</a:t>
              </a:r>
            </a:p>
          </p:txBody>
        </p:sp>
      </p:grpSp>
      <p:sp>
        <p:nvSpPr>
          <p:cNvPr id="14" name="Rectangle 13">
            <a:extLst>
              <a:ext uri="{FF2B5EF4-FFF2-40B4-BE49-F238E27FC236}">
                <a16:creationId xmlns:a16="http://schemas.microsoft.com/office/drawing/2014/main" id="{4AFD69A0-14AA-8B9E-82EE-EA59354121B6}"/>
              </a:ext>
            </a:extLst>
          </p:cNvPr>
          <p:cNvSpPr/>
          <p:nvPr/>
        </p:nvSpPr>
        <p:spPr>
          <a:xfrm>
            <a:off x="145303" y="2442950"/>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Governance, access and readiness</a:t>
            </a:r>
          </a:p>
        </p:txBody>
      </p:sp>
      <p:sp>
        <p:nvSpPr>
          <p:cNvPr id="15" name="Rectangle 14">
            <a:extLst>
              <a:ext uri="{FF2B5EF4-FFF2-40B4-BE49-F238E27FC236}">
                <a16:creationId xmlns:a16="http://schemas.microsoft.com/office/drawing/2014/main" id="{0E42369B-DCAB-F6D2-E45E-49AE7BDD4411}"/>
              </a:ext>
            </a:extLst>
          </p:cNvPr>
          <p:cNvSpPr/>
          <p:nvPr/>
        </p:nvSpPr>
        <p:spPr>
          <a:xfrm>
            <a:off x="145303" y="3063754"/>
            <a:ext cx="2604772" cy="600499"/>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Data development and derivations</a:t>
            </a:r>
          </a:p>
        </p:txBody>
      </p:sp>
      <p:sp>
        <p:nvSpPr>
          <p:cNvPr id="16" name="Rectangle 15">
            <a:extLst>
              <a:ext uri="{FF2B5EF4-FFF2-40B4-BE49-F238E27FC236}">
                <a16:creationId xmlns:a16="http://schemas.microsoft.com/office/drawing/2014/main" id="{24EFA82C-1CA4-F6DD-2220-9D0BCD320304}"/>
              </a:ext>
            </a:extLst>
          </p:cNvPr>
          <p:cNvSpPr/>
          <p:nvPr/>
        </p:nvSpPr>
        <p:spPr>
          <a:xfrm>
            <a:off x="145303" y="3684558"/>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Data quality, rules and assurance</a:t>
            </a: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7" name="Rectangle 16">
            <a:extLst>
              <a:ext uri="{FF2B5EF4-FFF2-40B4-BE49-F238E27FC236}">
                <a16:creationId xmlns:a16="http://schemas.microsoft.com/office/drawing/2014/main" id="{A98026E0-91DF-23E0-2D6F-D3308FF7410B}"/>
              </a:ext>
            </a:extLst>
          </p:cNvPr>
          <p:cNvSpPr/>
          <p:nvPr/>
        </p:nvSpPr>
        <p:spPr>
          <a:xfrm>
            <a:off x="145303" y="4305362"/>
            <a:ext cx="2604772" cy="600499"/>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National dashboard development</a:t>
            </a: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8" name="Rectangle 17">
            <a:extLst>
              <a:ext uri="{FF2B5EF4-FFF2-40B4-BE49-F238E27FC236}">
                <a16:creationId xmlns:a16="http://schemas.microsoft.com/office/drawing/2014/main" id="{6DF13CF6-8268-E7CD-C953-AC58FB900B72}"/>
              </a:ext>
            </a:extLst>
          </p:cNvPr>
          <p:cNvSpPr/>
          <p:nvPr/>
        </p:nvSpPr>
        <p:spPr>
          <a:xfrm>
            <a:off x="145303" y="4926166"/>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Data linkage</a:t>
            </a: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6CD854EF-4AB0-79B7-BBF3-AB4B2FBB8C84}"/>
              </a:ext>
            </a:extLst>
          </p:cNvPr>
          <p:cNvSpPr/>
          <p:nvPr/>
        </p:nvSpPr>
        <p:spPr>
          <a:xfrm>
            <a:off x="145303" y="5546970"/>
            <a:ext cx="2604772" cy="600499"/>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Cancer Alliance record level access</a:t>
            </a: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cxnSp>
        <p:nvCxnSpPr>
          <p:cNvPr id="21" name="Straight Connector 20">
            <a:extLst>
              <a:ext uri="{FF2B5EF4-FFF2-40B4-BE49-F238E27FC236}">
                <a16:creationId xmlns:a16="http://schemas.microsoft.com/office/drawing/2014/main" id="{D5BB717C-A626-CABA-21A5-14BE4392EA58}"/>
              </a:ext>
            </a:extLst>
          </p:cNvPr>
          <p:cNvCxnSpPr>
            <a:cxnSpLocks/>
          </p:cNvCxnSpPr>
          <p:nvPr/>
        </p:nvCxnSpPr>
        <p:spPr>
          <a:xfrm>
            <a:off x="2901329" y="2743199"/>
            <a:ext cx="2695074" cy="0"/>
          </a:xfrm>
          <a:prstGeom prst="line">
            <a:avLst/>
          </a:prstGeom>
          <a:ln w="762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E47E57A-285E-82A8-1FB8-02FBCFF7D6EC}"/>
              </a:ext>
            </a:extLst>
          </p:cNvPr>
          <p:cNvCxnSpPr>
            <a:cxnSpLocks/>
          </p:cNvCxnSpPr>
          <p:nvPr/>
        </p:nvCxnSpPr>
        <p:spPr>
          <a:xfrm>
            <a:off x="2901329" y="3364003"/>
            <a:ext cx="4324494" cy="0"/>
          </a:xfrm>
          <a:prstGeom prst="line">
            <a:avLst/>
          </a:prstGeom>
          <a:ln w="762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13AE314-6CF9-FF3F-9261-EBAB40D8F238}"/>
              </a:ext>
            </a:extLst>
          </p:cNvPr>
          <p:cNvCxnSpPr>
            <a:cxnSpLocks/>
          </p:cNvCxnSpPr>
          <p:nvPr/>
        </p:nvCxnSpPr>
        <p:spPr>
          <a:xfrm>
            <a:off x="3649154" y="3919237"/>
            <a:ext cx="4324494" cy="0"/>
          </a:xfrm>
          <a:prstGeom prst="line">
            <a:avLst/>
          </a:prstGeom>
          <a:ln w="762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1761D91-7F8F-4221-2A94-801701C3BFAA}"/>
              </a:ext>
            </a:extLst>
          </p:cNvPr>
          <p:cNvCxnSpPr>
            <a:cxnSpLocks/>
          </p:cNvCxnSpPr>
          <p:nvPr/>
        </p:nvCxnSpPr>
        <p:spPr>
          <a:xfrm>
            <a:off x="5771640" y="4607137"/>
            <a:ext cx="4324494" cy="0"/>
          </a:xfrm>
          <a:prstGeom prst="line">
            <a:avLst/>
          </a:prstGeom>
          <a:ln w="762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1994A75-7C09-72DB-E14D-B0DA1AC1E0F5}"/>
              </a:ext>
            </a:extLst>
          </p:cNvPr>
          <p:cNvCxnSpPr>
            <a:cxnSpLocks/>
          </p:cNvCxnSpPr>
          <p:nvPr/>
        </p:nvCxnSpPr>
        <p:spPr>
          <a:xfrm>
            <a:off x="6919024" y="5137672"/>
            <a:ext cx="4324494" cy="0"/>
          </a:xfrm>
          <a:prstGeom prst="line">
            <a:avLst/>
          </a:prstGeom>
          <a:ln w="762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E480311-424C-9BCB-FD08-8B1EFC2214D9}"/>
              </a:ext>
            </a:extLst>
          </p:cNvPr>
          <p:cNvCxnSpPr>
            <a:cxnSpLocks/>
          </p:cNvCxnSpPr>
          <p:nvPr/>
        </p:nvCxnSpPr>
        <p:spPr>
          <a:xfrm>
            <a:off x="10096134" y="5847219"/>
            <a:ext cx="1554126" cy="0"/>
          </a:xfrm>
          <a:prstGeom prst="line">
            <a:avLst/>
          </a:prstGeom>
          <a:ln w="762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30" name="Text Placeholder 2">
            <a:extLst>
              <a:ext uri="{FF2B5EF4-FFF2-40B4-BE49-F238E27FC236}">
                <a16:creationId xmlns:a16="http://schemas.microsoft.com/office/drawing/2014/main" id="{D96E6592-0C82-929E-E17E-0E5EEBBB9F8F}"/>
              </a:ext>
            </a:extLst>
          </p:cNvPr>
          <p:cNvSpPr>
            <a:spLocks noGrp="1"/>
          </p:cNvSpPr>
          <p:nvPr>
            <p:ph type="body" sz="quarter" idx="13"/>
          </p:nvPr>
        </p:nvSpPr>
        <p:spPr>
          <a:xfrm>
            <a:off x="90081" y="107086"/>
            <a:ext cx="11012644" cy="577927"/>
          </a:xfrm>
        </p:spPr>
        <p:txBody>
          <a:bodyPr/>
          <a:lstStyle/>
          <a:p>
            <a:r>
              <a:rPr lang="en-GB"/>
              <a:t>Analytical Reporting Requirements</a:t>
            </a:r>
          </a:p>
        </p:txBody>
      </p:sp>
    </p:spTree>
    <p:extLst>
      <p:ext uri="{BB962C8B-B14F-4D97-AF65-F5344CB8AC3E}">
        <p14:creationId xmlns:p14="http://schemas.microsoft.com/office/powerpoint/2010/main" val="917058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D803EE-1788-0A52-347B-C45959B725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CB0DBC-0694-A1B1-40D2-E650E09B880E}"/>
              </a:ext>
            </a:extLst>
          </p:cNvPr>
          <p:cNvSpPr>
            <a:spLocks noGrp="1"/>
          </p:cNvSpPr>
          <p:nvPr>
            <p:ph type="title"/>
          </p:nvPr>
        </p:nvSpPr>
        <p:spPr>
          <a:xfrm>
            <a:off x="105276" y="35796"/>
            <a:ext cx="11404154" cy="865186"/>
          </a:xfrm>
        </p:spPr>
        <p:txBody>
          <a:bodyPr>
            <a:normAutofit/>
          </a:bodyPr>
          <a:lstStyle/>
          <a:p>
            <a:r>
              <a:rPr lang="en-GB"/>
              <a:t>Analytical Reporting Requirements Summary</a:t>
            </a:r>
          </a:p>
        </p:txBody>
      </p:sp>
      <p:sp>
        <p:nvSpPr>
          <p:cNvPr id="3" name="Content Placeholder 2">
            <a:extLst>
              <a:ext uri="{FF2B5EF4-FFF2-40B4-BE49-F238E27FC236}">
                <a16:creationId xmlns:a16="http://schemas.microsoft.com/office/drawing/2014/main" id="{BBEA12AE-CA92-B8F3-5CBE-98664E8ED073}"/>
              </a:ext>
            </a:extLst>
          </p:cNvPr>
          <p:cNvSpPr>
            <a:spLocks noGrp="1"/>
          </p:cNvSpPr>
          <p:nvPr>
            <p:ph idx="1"/>
          </p:nvPr>
        </p:nvSpPr>
        <p:spPr>
          <a:xfrm>
            <a:off x="309058" y="1603044"/>
            <a:ext cx="11573883" cy="4818261"/>
          </a:xfrm>
        </p:spPr>
        <p:txBody>
          <a:bodyPr>
            <a:normAutofit/>
          </a:bodyPr>
          <a:lstStyle/>
          <a:p>
            <a:pPr marL="342900" lvl="0" indent="-342900">
              <a:buFont typeface="Arial" panose="020B0604020202020204" pitchFamily="34" charset="0"/>
              <a:buChar char="•"/>
            </a:pPr>
            <a:r>
              <a:rPr lang="en-GB" sz="1600"/>
              <a:t>Complete governance, access and readiness work for providers to be able to submit record level data</a:t>
            </a:r>
          </a:p>
          <a:p>
            <a:pPr marL="342900" lvl="0" indent="-342900">
              <a:buFont typeface="Arial" panose="020B0604020202020204" pitchFamily="34" charset="0"/>
              <a:buChar char="•"/>
            </a:pPr>
            <a:r>
              <a:rPr lang="en-GB" sz="1600"/>
              <a:t>Complete data model development and derivations work to pipeline the dataset into FDP for analytical and quality assurance reporting.</a:t>
            </a:r>
          </a:p>
          <a:p>
            <a:pPr marL="342900" lvl="0" indent="-342900">
              <a:buFont typeface="Arial" panose="020B0604020202020204" pitchFamily="34" charset="0"/>
              <a:buChar char="•"/>
            </a:pPr>
            <a:r>
              <a:rPr lang="en-GB" sz="1600"/>
              <a:t>Define the data quality rules and assurances – develop a real time view for alliances and data quality dashboard for national team and cancer alliances to access to monitor accuracy of data submitted and work with providers to improve this.</a:t>
            </a:r>
          </a:p>
          <a:p>
            <a:pPr marL="342900" lvl="0" indent="-342900">
              <a:buFont typeface="Arial" panose="020B0604020202020204" pitchFamily="34" charset="0"/>
              <a:buChar char="•"/>
            </a:pPr>
            <a:r>
              <a:rPr lang="en-GB" sz="1600"/>
              <a:t>Start development of national dashboard reporting activity data for the programme. This won’t be used as the main source of reporting for 2026/27 financial year as aggregate data will continue to be submitted and used – we also won’t have the ability to link the data as we continue to develop this work. But the hope is that we can demonstrate usability of this </a:t>
            </a:r>
          </a:p>
          <a:p>
            <a:pPr marL="342900" lvl="0" indent="-342900">
              <a:buFont typeface="Arial" panose="020B0604020202020204" pitchFamily="34" charset="0"/>
              <a:buChar char="•"/>
            </a:pPr>
            <a:endParaRPr lang="en-GB" sz="1600"/>
          </a:p>
          <a:p>
            <a:pPr marL="342900" lvl="0" indent="-342900">
              <a:buFont typeface="Arial" panose="020B0604020202020204" pitchFamily="34" charset="0"/>
              <a:buChar char="•"/>
            </a:pPr>
            <a:endParaRPr lang="en-GB" sz="1600"/>
          </a:p>
          <a:p>
            <a:pPr marL="342900" lvl="0" indent="-342900">
              <a:buFont typeface="Arial" panose="020B0604020202020204" pitchFamily="34" charset="0"/>
              <a:buChar char="•"/>
            </a:pPr>
            <a:r>
              <a:rPr lang="en-GB" sz="1600"/>
              <a:t>Data linkage complete.</a:t>
            </a:r>
          </a:p>
          <a:p>
            <a:pPr marL="342900" lvl="0" indent="-342900">
              <a:buFont typeface="Arial" panose="020B0604020202020204" pitchFamily="34" charset="0"/>
              <a:buChar char="•"/>
            </a:pPr>
            <a:r>
              <a:rPr lang="en-GB" sz="1600"/>
              <a:t>Access to record level data for cancer alliances.</a:t>
            </a:r>
          </a:p>
          <a:p>
            <a:pPr marL="342900" lvl="0" indent="-342900">
              <a:buFont typeface="Arial" panose="020B0604020202020204" pitchFamily="34" charset="0"/>
              <a:buChar char="•"/>
            </a:pPr>
            <a:r>
              <a:rPr lang="en-GB" sz="1600"/>
              <a:t>Monthly dashboard replacing cancer alliance data packs.</a:t>
            </a:r>
          </a:p>
          <a:p>
            <a:pPr marL="342900" lvl="0" indent="-342900">
              <a:buFont typeface="Arial" panose="020B0604020202020204" pitchFamily="34" charset="0"/>
              <a:buChar char="•"/>
            </a:pPr>
            <a:r>
              <a:rPr lang="en-GB" sz="1600"/>
              <a:t>Development of plans for data sharing with other stakeholders (outside of national colleagues and alliances)</a:t>
            </a:r>
          </a:p>
          <a:p>
            <a:pPr marL="342900" lvl="0" indent="-342900">
              <a:buFont typeface="Arial" panose="020B0604020202020204" pitchFamily="34" charset="0"/>
              <a:buChar char="•"/>
            </a:pPr>
            <a:endParaRPr lang="en-GB" sz="1600"/>
          </a:p>
          <a:p>
            <a:pPr marL="342900" indent="-342900">
              <a:buFont typeface="Arial" panose="020B0604020202020204" pitchFamily="34" charset="0"/>
              <a:buChar char="•"/>
            </a:pPr>
            <a:r>
              <a:rPr lang="en-GB" sz="1600">
                <a:solidFill>
                  <a:srgbClr val="425563"/>
                </a:solidFill>
              </a:rPr>
              <a:t>Contact for more information or to feedback: </a:t>
            </a:r>
            <a:r>
              <a:rPr lang="en-GB" sz="1600">
                <a:solidFill>
                  <a:srgbClr val="425563"/>
                </a:solidFill>
                <a:hlinkClick r:id="rId2"/>
              </a:rPr>
              <a:t>Charlotte.Graham14@nhs.net</a:t>
            </a:r>
            <a:r>
              <a:rPr lang="en-GB" sz="1600">
                <a:solidFill>
                  <a:srgbClr val="425563"/>
                </a:solidFill>
              </a:rPr>
              <a:t> </a:t>
            </a:r>
          </a:p>
          <a:p>
            <a:pPr marL="342900" lvl="0" indent="-342900">
              <a:buFont typeface="Arial" panose="020B0604020202020204" pitchFamily="34" charset="0"/>
              <a:buChar char="•"/>
            </a:pPr>
            <a:endParaRPr lang="en-GB" sz="1600"/>
          </a:p>
          <a:p>
            <a:pPr marL="342900" lvl="0" indent="-342900">
              <a:buFont typeface="Arial" panose="020B0604020202020204" pitchFamily="34" charset="0"/>
              <a:buChar char="•"/>
            </a:pPr>
            <a:endParaRPr lang="en-GB" sz="1600"/>
          </a:p>
        </p:txBody>
      </p:sp>
      <p:sp>
        <p:nvSpPr>
          <p:cNvPr id="4" name="Text Placeholder 2">
            <a:extLst>
              <a:ext uri="{FF2B5EF4-FFF2-40B4-BE49-F238E27FC236}">
                <a16:creationId xmlns:a16="http://schemas.microsoft.com/office/drawing/2014/main" id="{3E8C28E4-E132-0E00-597E-C2199B84E49C}"/>
              </a:ext>
            </a:extLst>
          </p:cNvPr>
          <p:cNvSpPr txBox="1">
            <a:spLocks/>
          </p:cNvSpPr>
          <p:nvPr/>
        </p:nvSpPr>
        <p:spPr>
          <a:xfrm>
            <a:off x="301031" y="1113490"/>
            <a:ext cx="11012644" cy="5779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0" i="0" u="none" strike="noStrike" kern="1200" cap="none" spc="0" normalizeH="0" baseline="0" noProof="0">
                <a:ln>
                  <a:noFill/>
                </a:ln>
                <a:solidFill>
                  <a:srgbClr val="425563"/>
                </a:solidFill>
                <a:effectLst/>
                <a:uLnTx/>
                <a:uFillTx/>
                <a:latin typeface="Arial" panose="020B0604020202020204"/>
                <a:ea typeface="+mn-ea"/>
                <a:cs typeface="+mn-cs"/>
              </a:rPr>
              <a:t>Main focus for 2026/27 financial year</a:t>
            </a:r>
          </a:p>
        </p:txBody>
      </p:sp>
      <p:sp>
        <p:nvSpPr>
          <p:cNvPr id="5" name="Text Placeholder 2">
            <a:extLst>
              <a:ext uri="{FF2B5EF4-FFF2-40B4-BE49-F238E27FC236}">
                <a16:creationId xmlns:a16="http://schemas.microsoft.com/office/drawing/2014/main" id="{DB3E8741-7D75-B4A8-4BC4-3DC74B52F763}"/>
              </a:ext>
            </a:extLst>
          </p:cNvPr>
          <p:cNvSpPr txBox="1">
            <a:spLocks/>
          </p:cNvSpPr>
          <p:nvPr/>
        </p:nvSpPr>
        <p:spPr>
          <a:xfrm>
            <a:off x="309058" y="3872355"/>
            <a:ext cx="11012644" cy="5779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0" i="0" u="none" strike="noStrike" kern="1200" cap="none" spc="0" normalizeH="0" baseline="0" noProof="0">
                <a:ln>
                  <a:noFill/>
                </a:ln>
                <a:solidFill>
                  <a:srgbClr val="425563"/>
                </a:solidFill>
                <a:effectLst/>
                <a:uLnTx/>
                <a:uFillTx/>
                <a:latin typeface="Arial" panose="020B0604020202020204"/>
                <a:ea typeface="+mn-ea"/>
                <a:cs typeface="+mn-cs"/>
              </a:rPr>
              <a:t>Main focus for 2027/28 financial year</a:t>
            </a:r>
          </a:p>
        </p:txBody>
      </p:sp>
    </p:spTree>
    <p:extLst>
      <p:ext uri="{BB962C8B-B14F-4D97-AF65-F5344CB8AC3E}">
        <p14:creationId xmlns:p14="http://schemas.microsoft.com/office/powerpoint/2010/main" val="3086931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4D35D-F556-98E7-F3FE-53909106843F}"/>
              </a:ext>
            </a:extLst>
          </p:cNvPr>
          <p:cNvSpPr>
            <a:spLocks noGrp="1"/>
          </p:cNvSpPr>
          <p:nvPr>
            <p:ph type="title"/>
          </p:nvPr>
        </p:nvSpPr>
        <p:spPr/>
        <p:txBody>
          <a:bodyPr/>
          <a:lstStyle/>
          <a:p>
            <a:r>
              <a:rPr lang="en-GB"/>
              <a:t>Provider support</a:t>
            </a:r>
          </a:p>
        </p:txBody>
      </p:sp>
      <p:sp>
        <p:nvSpPr>
          <p:cNvPr id="5" name="Text Placeholder 4">
            <a:extLst>
              <a:ext uri="{FF2B5EF4-FFF2-40B4-BE49-F238E27FC236}">
                <a16:creationId xmlns:a16="http://schemas.microsoft.com/office/drawing/2014/main" id="{FE15DE1F-4364-F3FA-3BB6-17B01600E920}"/>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028067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673877" y="651380"/>
            <a:ext cx="11404154" cy="865186"/>
          </a:xfrm>
        </p:spPr>
        <p:txBody>
          <a:bodyPr>
            <a:normAutofit fontScale="90000"/>
          </a:bodyPr>
          <a:lstStyle/>
          <a:p>
            <a:r>
              <a:rPr lang="en-GB"/>
              <a:t>Data Liaison Service Supporting LCSDS Onboarding</a:t>
            </a:r>
            <a:endParaRPr lang="en-GB" spc="-40"/>
          </a:p>
        </p:txBody>
      </p:sp>
      <p:sp>
        <p:nvSpPr>
          <p:cNvPr id="2" name="Content Placeholder 1">
            <a:extLst>
              <a:ext uri="{FF2B5EF4-FFF2-40B4-BE49-F238E27FC236}">
                <a16:creationId xmlns:a16="http://schemas.microsoft.com/office/drawing/2014/main" id="{DBEF0FE0-A8B6-4755-0B9F-D14CA4F9D1B2}"/>
              </a:ext>
            </a:extLst>
          </p:cNvPr>
          <p:cNvSpPr txBox="1">
            <a:spLocks/>
          </p:cNvSpPr>
          <p:nvPr/>
        </p:nvSpPr>
        <p:spPr>
          <a:xfrm>
            <a:off x="348020" y="1516566"/>
            <a:ext cx="11730011" cy="2062545"/>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800">
              <a:solidFill>
                <a:srgbClr val="425563"/>
              </a:solidFill>
              <a:latin typeface="Arial" panose="020B0604020202020204"/>
            </a:endParaRPr>
          </a:p>
          <a:p>
            <a:pPr marL="342900" indent="-342900">
              <a:buFont typeface="Arial" panose="020B0604020202020204" pitchFamily="34" charset="0"/>
              <a:buChar char="•"/>
            </a:pPr>
            <a:r>
              <a:rPr lang="en-GB" sz="1800">
                <a:solidFill>
                  <a:srgbClr val="425563"/>
                </a:solidFill>
                <a:latin typeface="Arial" panose="020B0604020202020204"/>
              </a:rPr>
              <a:t>The Data Liaison Service (DLS) is part of the Data Collection and Improvement service in NHS England.</a:t>
            </a:r>
          </a:p>
          <a:p>
            <a:pPr marL="342900" indent="-342900">
              <a:buFont typeface="Arial" panose="020B0604020202020204" pitchFamily="34" charset="0"/>
              <a:buChar char="•"/>
            </a:pPr>
            <a:r>
              <a:rPr lang="en-GB" sz="1800">
                <a:solidFill>
                  <a:srgbClr val="425563"/>
                </a:solidFill>
                <a:latin typeface="Arial" panose="020B0604020202020204"/>
              </a:rPr>
              <a:t>We engage and support care providers by email, Teams and on a 1:1 basis at scale to onboard providers to new or changed data sets and improve data collected nationally.</a:t>
            </a:r>
          </a:p>
          <a:p>
            <a:pPr marL="342900" indent="-342900">
              <a:buFont typeface="Arial" panose="020B0604020202020204" pitchFamily="34" charset="0"/>
              <a:buChar char="•"/>
            </a:pPr>
            <a:r>
              <a:rPr lang="en-GB" sz="1800">
                <a:solidFill>
                  <a:srgbClr val="425563"/>
                </a:solidFill>
                <a:latin typeface="Arial" panose="020B0604020202020204"/>
              </a:rPr>
              <a:t>DLS support has been prioritised to help providers navigate their onboarding journey with preparatory activities, documentation, guidance and available resources for LCSDS.  </a:t>
            </a:r>
          </a:p>
        </p:txBody>
      </p:sp>
      <p:sp>
        <p:nvSpPr>
          <p:cNvPr id="9" name="Content Placeholder 1">
            <a:extLst>
              <a:ext uri="{FF2B5EF4-FFF2-40B4-BE49-F238E27FC236}">
                <a16:creationId xmlns:a16="http://schemas.microsoft.com/office/drawing/2014/main" id="{17AAB490-0FE4-70BB-AEE2-059994706740}"/>
              </a:ext>
            </a:extLst>
          </p:cNvPr>
          <p:cNvSpPr txBox="1">
            <a:spLocks/>
          </p:cNvSpPr>
          <p:nvPr/>
        </p:nvSpPr>
        <p:spPr>
          <a:xfrm>
            <a:off x="426982" y="3579111"/>
            <a:ext cx="9053623" cy="761912"/>
          </a:xfrm>
          <a:prstGeom prst="rect">
            <a:avLst/>
          </a:prstGeom>
        </p:spPr>
        <p:txBody>
          <a:bodyPr vert="horz" lIns="0" tIns="0" rIns="0" bIns="0" rtlCol="0">
            <a:normAutofit fontScale="92500" lnSpcReduction="20000"/>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800">
              <a:solidFill>
                <a:srgbClr val="425563"/>
              </a:solidFill>
              <a:latin typeface="Arial" panose="020B0604020202020204"/>
            </a:endParaRPr>
          </a:p>
          <a:p>
            <a:pPr marL="342900" indent="-342900">
              <a:buFont typeface="Arial" panose="020B0604020202020204" pitchFamily="34" charset="0"/>
              <a:buChar char="•"/>
            </a:pPr>
            <a:r>
              <a:rPr lang="en-GB" sz="1800">
                <a:solidFill>
                  <a:srgbClr val="425563"/>
                </a:solidFill>
                <a:latin typeface="Arial" panose="020B0604020202020204"/>
              </a:rPr>
              <a:t>Central Team/General         DLS Mailbox                   </a:t>
            </a:r>
            <a:r>
              <a:rPr lang="en-GB" sz="1800">
                <a:solidFill>
                  <a:srgbClr val="425563"/>
                </a:solidFill>
                <a:latin typeface="Arial" panose="020B0604020202020204"/>
                <a:hlinkClick r:id="rId3"/>
              </a:rPr>
              <a:t>england.dataliaison@nhs.net</a:t>
            </a:r>
            <a:r>
              <a:rPr lang="en-GB" sz="1800">
                <a:solidFill>
                  <a:srgbClr val="425563"/>
                </a:solidFill>
                <a:latin typeface="Arial" panose="020B0604020202020204"/>
              </a:rPr>
              <a:t> </a:t>
            </a:r>
            <a:br>
              <a:rPr lang="en-GB" sz="1800">
                <a:solidFill>
                  <a:srgbClr val="425563"/>
                </a:solidFill>
                <a:latin typeface="Arial" panose="020B0604020202020204"/>
              </a:rPr>
            </a:br>
            <a:endParaRPr lang="en-GB" sz="1800">
              <a:solidFill>
                <a:srgbClr val="425563"/>
              </a:solidFill>
              <a:latin typeface="Arial" panose="020B0604020202020204"/>
            </a:endParaRPr>
          </a:p>
        </p:txBody>
      </p:sp>
    </p:spTree>
    <p:extLst>
      <p:ext uri="{BB962C8B-B14F-4D97-AF65-F5344CB8AC3E}">
        <p14:creationId xmlns:p14="http://schemas.microsoft.com/office/powerpoint/2010/main" val="996273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C25CD-BA03-FD28-0300-C89C52B2D82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89B9F8A-AD06-A1F0-635D-40F6FEC44BF7}"/>
              </a:ext>
            </a:extLst>
          </p:cNvPr>
          <p:cNvSpPr>
            <a:spLocks noGrp="1"/>
          </p:cNvSpPr>
          <p:nvPr>
            <p:ph type="body" sz="quarter" idx="14"/>
          </p:nvPr>
        </p:nvSpPr>
        <p:spPr>
          <a:xfrm>
            <a:off x="865380" y="1542136"/>
            <a:ext cx="6948488" cy="1172489"/>
          </a:xfrm>
        </p:spPr>
        <p:txBody>
          <a:bodyPr vert="horz" lIns="0" tIns="0" rIns="0" bIns="0" rtlCol="0" anchor="t">
            <a:noAutofit/>
          </a:bodyPr>
          <a:lstStyle/>
          <a:p>
            <a:pPr>
              <a:lnSpc>
                <a:spcPct val="100000"/>
              </a:lnSpc>
            </a:pPr>
            <a:r>
              <a:rPr lang="en-GB" sz="6600">
                <a:latin typeface="+mj-lt"/>
                <a:cs typeface="Arial"/>
              </a:rPr>
              <a:t>Next steps</a:t>
            </a:r>
          </a:p>
          <a:p>
            <a:pPr>
              <a:lnSpc>
                <a:spcPct val="100000"/>
              </a:lnSpc>
            </a:pPr>
            <a:endParaRPr lang="en-GB" sz="6600">
              <a:latin typeface="+mj-lt"/>
              <a:cs typeface="Arial"/>
            </a:endParaRPr>
          </a:p>
          <a:p>
            <a:pPr>
              <a:lnSpc>
                <a:spcPct val="100000"/>
              </a:lnSpc>
            </a:pPr>
            <a:endParaRPr lang="en-GB" sz="6600">
              <a:latin typeface="+mj-lt"/>
              <a:cs typeface="Arial"/>
            </a:endParaRPr>
          </a:p>
        </p:txBody>
      </p:sp>
      <p:sp>
        <p:nvSpPr>
          <p:cNvPr id="2" name="TextBox 1">
            <a:extLst>
              <a:ext uri="{FF2B5EF4-FFF2-40B4-BE49-F238E27FC236}">
                <a16:creationId xmlns:a16="http://schemas.microsoft.com/office/drawing/2014/main" id="{49F99C20-7E7A-6AD0-17B7-EC20A9D6F970}"/>
              </a:ext>
            </a:extLst>
          </p:cNvPr>
          <p:cNvSpPr txBox="1"/>
          <p:nvPr/>
        </p:nvSpPr>
        <p:spPr>
          <a:xfrm>
            <a:off x="266700" y="2714625"/>
            <a:ext cx="9953626" cy="2308324"/>
          </a:xfrm>
          <a:prstGeom prst="rect">
            <a:avLst/>
          </a:prstGeom>
          <a:noFill/>
        </p:spPr>
        <p:txBody>
          <a:bodyPr wrap="square" rtlCol="0">
            <a:spAutoFit/>
          </a:bodyPr>
          <a:lstStyle/>
          <a:p>
            <a:pPr marL="285750" indent="-285750">
              <a:buFont typeface="Arial" panose="020B0604020202020204" pitchFamily="34" charset="0"/>
              <a:buChar char="•"/>
            </a:pPr>
            <a:r>
              <a:rPr lang="en-GB"/>
              <a:t>Share slides and recording</a:t>
            </a:r>
          </a:p>
          <a:p>
            <a:pPr marL="285750" indent="-285750">
              <a:buFont typeface="Arial" panose="020B0604020202020204" pitchFamily="34" charset="0"/>
              <a:buChar char="•"/>
            </a:pPr>
            <a:r>
              <a:rPr lang="en-GB"/>
              <a:t>Readiness questionnaire </a:t>
            </a:r>
          </a:p>
          <a:p>
            <a:pPr marL="285750" indent="-285750">
              <a:buFont typeface="Arial" panose="020B0604020202020204" pitchFamily="34" charset="0"/>
              <a:buChar char="•"/>
            </a:pPr>
            <a:r>
              <a:rPr lang="en-GB"/>
              <a:t>Series of drop-in sessions/ surgeries (covering a range of topics such as IG, getting set up with an API, how do I register to submit data) </a:t>
            </a:r>
          </a:p>
          <a:p>
            <a:pPr marL="285750" indent="-285750">
              <a:buFont typeface="Arial" panose="020B0604020202020204" pitchFamily="34" charset="0"/>
              <a:buChar char="•"/>
            </a:pPr>
            <a:r>
              <a:rPr lang="en-GB"/>
              <a:t>Usability testing and ongoing UCD activity</a:t>
            </a:r>
          </a:p>
          <a:p>
            <a:pPr marL="285750" indent="-285750">
              <a:buFont typeface="Arial" panose="020B0604020202020204" pitchFamily="34" charset="0"/>
              <a:buChar char="•"/>
            </a:pPr>
            <a:r>
              <a:rPr lang="en-GB"/>
              <a:t>Setting up new ODS LCS provider site codes</a:t>
            </a:r>
          </a:p>
          <a:p>
            <a:pPr marL="285750" indent="-285750">
              <a:buFont typeface="Arial" panose="020B0604020202020204" pitchFamily="34" charset="0"/>
              <a:buChar char="•"/>
            </a:pPr>
            <a:r>
              <a:rPr lang="en-GB"/>
              <a:t>Issuing of guidance on getting NDSP permissions and CIS2 accounts</a:t>
            </a:r>
          </a:p>
          <a:p>
            <a:pPr marL="285750" indent="-285750">
              <a:buFont typeface="Arial" panose="020B0604020202020204" pitchFamily="34" charset="0"/>
              <a:buChar char="•"/>
            </a:pPr>
            <a:r>
              <a:rPr lang="en-GB"/>
              <a:t>Welcome requests for smaller groups sessions</a:t>
            </a:r>
          </a:p>
        </p:txBody>
      </p:sp>
    </p:spTree>
    <p:extLst>
      <p:ext uri="{BB962C8B-B14F-4D97-AF65-F5344CB8AC3E}">
        <p14:creationId xmlns:p14="http://schemas.microsoft.com/office/powerpoint/2010/main" val="1546877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C7F6B5-6320-7C9E-8735-5392D3B12B4B}"/>
              </a:ext>
            </a:extLst>
          </p:cNvPr>
          <p:cNvSpPr>
            <a:spLocks noGrp="1"/>
          </p:cNvSpPr>
          <p:nvPr>
            <p:ph type="title" idx="4294967295"/>
          </p:nvPr>
        </p:nvSpPr>
        <p:spPr>
          <a:xfrm>
            <a:off x="1336675" y="2332038"/>
            <a:ext cx="3462338" cy="310991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600"/>
              </a:spcAft>
              <a:buClr>
                <a:schemeClr val="tx1"/>
              </a:buClr>
              <a:buSzTx/>
              <a:buFont typeface="Arial" panose="020B0604020202020204" pitchFamily="34" charset="0"/>
              <a:buNone/>
              <a:tabLst/>
              <a:defRPr/>
            </a:pPr>
            <a:r>
              <a:rPr lang="en-GB" sz="3500" b="1">
                <a:latin typeface="+mn-lt"/>
                <a:ea typeface="+mn-ea"/>
                <a:cs typeface="+mn-cs"/>
              </a:rPr>
              <a:t>Q&amp;A</a:t>
            </a:r>
            <a:endParaRPr lang="en-GB" sz="3500" b="1" i="0" u="none" strike="noStrike" kern="1200" cap="none" spc="0" normalizeH="0" baseline="0" noProof="0">
              <a:ln>
                <a:noFill/>
              </a:ln>
              <a:effectLst/>
              <a:uLnTx/>
              <a:uFillTx/>
              <a:latin typeface="+mn-lt"/>
              <a:ea typeface="+mn-ea"/>
              <a:cs typeface="Arial"/>
            </a:endParaRPr>
          </a:p>
        </p:txBody>
      </p:sp>
    </p:spTree>
    <p:extLst>
      <p:ext uri="{BB962C8B-B14F-4D97-AF65-F5344CB8AC3E}">
        <p14:creationId xmlns:p14="http://schemas.microsoft.com/office/powerpoint/2010/main" val="1875769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48125-9916-81F0-6C8A-E6D09C2BD6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59F292-E0CB-36C7-4DF2-E69A7F738DB0}"/>
              </a:ext>
            </a:extLst>
          </p:cNvPr>
          <p:cNvSpPr>
            <a:spLocks noGrp="1"/>
          </p:cNvSpPr>
          <p:nvPr>
            <p:ph type="title"/>
          </p:nvPr>
        </p:nvSpPr>
        <p:spPr>
          <a:xfrm>
            <a:off x="718893" y="2556170"/>
            <a:ext cx="10515600" cy="1325563"/>
          </a:xfrm>
        </p:spPr>
        <p:txBody>
          <a:bodyPr/>
          <a:lstStyle/>
          <a:p>
            <a:r>
              <a:rPr lang="en-GB"/>
              <a:t>Lung Cancer Screening patient level collection- recap</a:t>
            </a:r>
          </a:p>
        </p:txBody>
      </p:sp>
    </p:spTree>
    <p:extLst>
      <p:ext uri="{BB962C8B-B14F-4D97-AF65-F5344CB8AC3E}">
        <p14:creationId xmlns:p14="http://schemas.microsoft.com/office/powerpoint/2010/main" val="4164640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CFE287-48CA-295E-4312-19BD36799640}"/>
              </a:ext>
            </a:extLst>
          </p:cNvPr>
          <p:cNvSpPr>
            <a:spLocks noGrp="1"/>
          </p:cNvSpPr>
          <p:nvPr>
            <p:ph idx="1"/>
          </p:nvPr>
        </p:nvSpPr>
        <p:spPr>
          <a:xfrm>
            <a:off x="432000" y="1701000"/>
            <a:ext cx="11245650" cy="3456000"/>
          </a:xfrm>
        </p:spPr>
        <p:txBody>
          <a:bodyPr/>
          <a:lstStyle/>
          <a:p>
            <a:r>
              <a:rPr lang="en-GB"/>
              <a:t>Data set related queries:</a:t>
            </a:r>
          </a:p>
          <a:p>
            <a:r>
              <a:rPr lang="en-GB" u="sng">
                <a:hlinkClick r:id="rId2"/>
              </a:rPr>
              <a:t>Dataset.Development@nhs.net</a:t>
            </a:r>
            <a:r>
              <a:rPr lang="en-GB"/>
              <a:t>.</a:t>
            </a:r>
          </a:p>
          <a:p>
            <a:endParaRPr lang="en-GB"/>
          </a:p>
          <a:p>
            <a:r>
              <a:rPr lang="en-GB"/>
              <a:t>Policy or general programme questions:</a:t>
            </a:r>
          </a:p>
          <a:p>
            <a:r>
              <a:rPr lang="en-GB" u="sng">
                <a:hlinkClick r:id="rId3"/>
              </a:rPr>
              <a:t>england.lungcancerscreening@nhs.net</a:t>
            </a:r>
            <a:endParaRPr lang="en-GB" u="sng"/>
          </a:p>
          <a:p>
            <a:endParaRPr lang="en-GB" u="sng"/>
          </a:p>
          <a:p>
            <a:r>
              <a:rPr lang="en-GB"/>
              <a:t>Data Liaison Support:</a:t>
            </a:r>
          </a:p>
          <a:p>
            <a:r>
              <a:rPr lang="en-GB" sz="2400">
                <a:solidFill>
                  <a:srgbClr val="425563"/>
                </a:solidFill>
                <a:hlinkClick r:id="rId4"/>
              </a:rPr>
              <a:t>england.dataliaison@nhs.net</a:t>
            </a:r>
            <a:endParaRPr lang="en-GB"/>
          </a:p>
          <a:p>
            <a:endParaRPr lang="en-GB"/>
          </a:p>
        </p:txBody>
      </p:sp>
      <p:sp>
        <p:nvSpPr>
          <p:cNvPr id="4" name="Title 3">
            <a:extLst>
              <a:ext uri="{FF2B5EF4-FFF2-40B4-BE49-F238E27FC236}">
                <a16:creationId xmlns:a16="http://schemas.microsoft.com/office/drawing/2014/main" id="{07F98D74-B67C-50AD-6995-561EE0101D41}"/>
              </a:ext>
            </a:extLst>
          </p:cNvPr>
          <p:cNvSpPr>
            <a:spLocks noGrp="1"/>
          </p:cNvSpPr>
          <p:nvPr>
            <p:ph type="title"/>
          </p:nvPr>
        </p:nvSpPr>
        <p:spPr/>
        <p:txBody>
          <a:bodyPr/>
          <a:lstStyle/>
          <a:p>
            <a:r>
              <a:rPr lang="en-GB"/>
              <a:t>Who to contact?</a:t>
            </a:r>
          </a:p>
        </p:txBody>
      </p:sp>
    </p:spTree>
    <p:extLst>
      <p:ext uri="{BB962C8B-B14F-4D97-AF65-F5344CB8AC3E}">
        <p14:creationId xmlns:p14="http://schemas.microsoft.com/office/powerpoint/2010/main" val="2971680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1382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137263-5FD1-C9AB-ACE3-FE1CECDE1818}"/>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EDF754A5-7B79-B81F-60ED-782BBB09A834}"/>
              </a:ext>
            </a:extLst>
          </p:cNvPr>
          <p:cNvSpPr>
            <a:spLocks noGrp="1"/>
          </p:cNvSpPr>
          <p:nvPr>
            <p:ph type="title"/>
          </p:nvPr>
        </p:nvSpPr>
        <p:spPr/>
        <p:txBody>
          <a:bodyPr/>
          <a:lstStyle/>
          <a:p>
            <a:r>
              <a:rPr lang="en-GB"/>
              <a:t>LCS data collection recap</a:t>
            </a:r>
          </a:p>
        </p:txBody>
      </p:sp>
      <p:sp>
        <p:nvSpPr>
          <p:cNvPr id="2" name="TextBox 1">
            <a:extLst>
              <a:ext uri="{FF2B5EF4-FFF2-40B4-BE49-F238E27FC236}">
                <a16:creationId xmlns:a16="http://schemas.microsoft.com/office/drawing/2014/main" id="{A02EF958-980F-C01E-EBE0-19B5FCDCFBA9}"/>
              </a:ext>
            </a:extLst>
          </p:cNvPr>
          <p:cNvSpPr txBox="1"/>
          <p:nvPr/>
        </p:nvSpPr>
        <p:spPr>
          <a:xfrm>
            <a:off x="0" y="1028343"/>
            <a:ext cx="11563350" cy="4247317"/>
          </a:xfrm>
          <a:prstGeom prst="rect">
            <a:avLst/>
          </a:prstGeom>
          <a:noFill/>
        </p:spPr>
        <p:txBody>
          <a:bodyPr wrap="square" lIns="91440" tIns="45720" rIns="91440" bIns="45720" rtlCol="0" anchor="t">
            <a:spAutoFit/>
          </a:bodyPr>
          <a:lstStyle/>
          <a:p>
            <a:pPr marL="742950" lvl="1" indent="-285750">
              <a:buFont typeface="Arial" panose="020B0604020202020204" pitchFamily="34" charset="0"/>
              <a:buChar char="•"/>
            </a:pPr>
            <a:endParaRPr lang="en-GB"/>
          </a:p>
          <a:p>
            <a:pPr marL="742950" lvl="1" indent="-285750">
              <a:buFont typeface="Arial" panose="020B0604020202020204" pitchFamily="34" charset="0"/>
              <a:buChar char="•"/>
            </a:pPr>
            <a:r>
              <a:rPr lang="en-GB"/>
              <a:t>Providers should begin to collect data locally from the start of July 2026, according to the Lung Cancer Screening specification </a:t>
            </a:r>
          </a:p>
          <a:p>
            <a:pPr marL="742950" lvl="1" indent="-285750">
              <a:buFont typeface="Arial" panose="020B0604020202020204" pitchFamily="34" charset="0"/>
              <a:buChar char="•"/>
            </a:pPr>
            <a:r>
              <a:rPr lang="en-GB"/>
              <a:t>National data submission of this data will start from August 2026. Submission in August 2026 should contain </a:t>
            </a:r>
            <a:r>
              <a:rPr lang="en-GB" b="1" u="sng"/>
              <a:t>activity data which happened during the month of July</a:t>
            </a:r>
            <a:r>
              <a:rPr lang="en-GB"/>
              <a:t>. </a:t>
            </a:r>
          </a:p>
          <a:p>
            <a:pPr marL="742950" lvl="1" indent="-285750">
              <a:buFont typeface="Arial" panose="020B0604020202020204" pitchFamily="34" charset="0"/>
              <a:buChar char="•"/>
            </a:pPr>
            <a:r>
              <a:rPr lang="en-GB"/>
              <a:t>Allowances for sites not able to submit sooner; all providers need to be able to submit from April 2027. </a:t>
            </a:r>
            <a:r>
              <a:rPr lang="en-GB" b="1"/>
              <a:t>Regardless of when providers begin to submit data nationally, data must still be collected locally from July 2026 and this data submitted retrospectively </a:t>
            </a:r>
            <a:endParaRPr lang="en-GB" b="1">
              <a:cs typeface="Arial"/>
            </a:endParaRPr>
          </a:p>
          <a:p>
            <a:pPr marL="742950" lvl="1" indent="-285750">
              <a:buFont typeface="Arial" panose="020B0604020202020204" pitchFamily="34" charset="0"/>
              <a:buChar char="•"/>
            </a:pPr>
            <a:r>
              <a:rPr lang="en-GB"/>
              <a:t>Mandatory submission to the current aggregate collection will continue for all sites until April 2027</a:t>
            </a:r>
            <a:endParaRPr lang="en-GB">
              <a:cs typeface="Arial"/>
            </a:endParaRPr>
          </a:p>
          <a:p>
            <a:pPr marL="742950" lvl="1" indent="-285750">
              <a:buFont typeface="Arial" panose="020B0604020202020204" pitchFamily="34" charset="0"/>
              <a:buChar char="•"/>
            </a:pPr>
            <a:r>
              <a:rPr lang="en-GB"/>
              <a:t>Granularity of submissions is at ‘site’ level; work has been ongoing with Cancer Alliances to define ‘sites’</a:t>
            </a:r>
            <a:endParaRPr lang="en-GB">
              <a:cs typeface="Arial"/>
            </a:endParaRPr>
          </a:p>
          <a:p>
            <a:pPr marL="742950" lvl="1" indent="-285750">
              <a:buFont typeface="Arial" panose="020B0604020202020204" pitchFamily="34" charset="0"/>
              <a:buChar char="•"/>
            </a:pPr>
            <a:r>
              <a:rPr lang="en-GB"/>
              <a:t>All sites and providers will need a valid ODS code to be able to make a successful submission and to request permission to the submission portal</a:t>
            </a:r>
            <a:endParaRPr lang="en-GB">
              <a:cs typeface="Arial"/>
            </a:endParaRPr>
          </a:p>
          <a:p>
            <a:pPr marL="742950" lvl="1" indent="-285750">
              <a:buFont typeface="Arial" panose="020B0604020202020204" pitchFamily="34" charset="0"/>
              <a:buChar char="•"/>
            </a:pPr>
            <a:r>
              <a:rPr lang="en-GB"/>
              <a:t>NHS England will be responsible for the creation and maintenance of ODS codes for LCS sites</a:t>
            </a:r>
          </a:p>
          <a:p>
            <a:pPr marL="742950" lvl="1" indent="-285750">
              <a:buFont typeface="Arial" panose="020B0604020202020204" pitchFamily="34" charset="0"/>
              <a:buChar char="•"/>
            </a:pPr>
            <a:r>
              <a:rPr lang="en-GB">
                <a:cs typeface="Arial"/>
              </a:rPr>
              <a:t>We are also exploring options for historical data submissions but are not asking providers to prepare for this yet, and will not expect this from August</a:t>
            </a:r>
          </a:p>
        </p:txBody>
      </p:sp>
    </p:spTree>
    <p:extLst>
      <p:ext uri="{BB962C8B-B14F-4D97-AF65-F5344CB8AC3E}">
        <p14:creationId xmlns:p14="http://schemas.microsoft.com/office/powerpoint/2010/main" val="3133013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B9D95-76EB-BB3B-0CB2-2E9E8DCA6B5D}"/>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D26923A1-78D9-F6F6-B302-A7631713950C}"/>
              </a:ext>
            </a:extLst>
          </p:cNvPr>
          <p:cNvSpPr>
            <a:spLocks noGrp="1"/>
          </p:cNvSpPr>
          <p:nvPr>
            <p:ph type="title"/>
          </p:nvPr>
        </p:nvSpPr>
        <p:spPr/>
        <p:txBody>
          <a:bodyPr/>
          <a:lstStyle/>
          <a:p>
            <a:r>
              <a:rPr lang="en-GB"/>
              <a:t>LCS Information Governance </a:t>
            </a:r>
          </a:p>
        </p:txBody>
      </p:sp>
      <p:sp>
        <p:nvSpPr>
          <p:cNvPr id="2" name="TextBox 1">
            <a:extLst>
              <a:ext uri="{FF2B5EF4-FFF2-40B4-BE49-F238E27FC236}">
                <a16:creationId xmlns:a16="http://schemas.microsoft.com/office/drawing/2014/main" id="{E0FD0165-A769-F7AE-EABD-C342B1DF1527}"/>
              </a:ext>
            </a:extLst>
          </p:cNvPr>
          <p:cNvSpPr txBox="1"/>
          <p:nvPr/>
        </p:nvSpPr>
        <p:spPr>
          <a:xfrm>
            <a:off x="104775" y="1333138"/>
            <a:ext cx="10835640" cy="5632311"/>
          </a:xfrm>
          <a:prstGeom prst="rect">
            <a:avLst/>
          </a:prstGeom>
          <a:noFill/>
        </p:spPr>
        <p:txBody>
          <a:bodyPr wrap="square" lIns="91440" tIns="45720" rIns="91440" bIns="45720" rtlCol="0" anchor="t">
            <a:spAutoFit/>
          </a:bodyPr>
          <a:lstStyle/>
          <a:p>
            <a:r>
              <a:rPr lang="en-GB" b="1"/>
              <a:t>Resources available</a:t>
            </a:r>
          </a:p>
          <a:p>
            <a:pPr marL="742950" lvl="1" indent="-285750">
              <a:buFont typeface="Arial" panose="020B0604020202020204" pitchFamily="34" charset="0"/>
              <a:buChar char="•"/>
            </a:pPr>
            <a:r>
              <a:rPr lang="en-GB"/>
              <a:t>IG Q&amp;A session recording and slides, NHSE DPIA, LCS controller table</a:t>
            </a:r>
          </a:p>
          <a:p>
            <a:pPr marL="742950" lvl="1" indent="-285750">
              <a:buFont typeface="Arial" panose="020B0604020202020204" pitchFamily="34" charset="0"/>
              <a:buChar char="•"/>
            </a:pPr>
            <a:r>
              <a:rPr lang="en-GB"/>
              <a:t>We will be holding further IG drop-in sessions in future (invites to be sent soon)</a:t>
            </a:r>
            <a:endParaRPr lang="en-GB">
              <a:cs typeface="Arial"/>
            </a:endParaRPr>
          </a:p>
          <a:p>
            <a:pPr marL="742950" lvl="1" indent="-285750">
              <a:buFont typeface="Arial" panose="020B0604020202020204" pitchFamily="34" charset="0"/>
              <a:buChar char="•"/>
            </a:pPr>
            <a:r>
              <a:rPr lang="en-GB">
                <a:solidFill>
                  <a:srgbClr val="005EB8"/>
                </a:solidFill>
                <a:hlinkClick r:id="rId2">
                  <a:extLst>
                    <a:ext uri="{A12FA001-AC4F-418D-AE19-62706E023703}">
                      <ahyp:hlinkClr xmlns:ahyp="http://schemas.microsoft.com/office/drawing/2018/hyperlinkcolor" val="tx"/>
                    </a:ext>
                  </a:extLst>
                </a:hlinkClick>
              </a:rPr>
              <a:t>NHS Vaccincation and Screening Directions 2026 </a:t>
            </a:r>
            <a:r>
              <a:rPr lang="en-GB">
                <a:hlinkClick r:id="rId2">
                  <a:extLst>
                    <a:ext uri="{A12FA001-AC4F-418D-AE19-62706E023703}">
                      <ahyp:hlinkClr xmlns:ahyp="http://schemas.microsoft.com/office/drawing/2018/hyperlinkcolor" val="tx"/>
                    </a:ext>
                  </a:extLst>
                </a:hlinkClick>
              </a:rPr>
              <a:t>live</a:t>
            </a:r>
            <a:endParaRPr lang="en-GB"/>
          </a:p>
          <a:p>
            <a:pPr marL="742950" lvl="1" indent="-285750">
              <a:buFont typeface="Arial" panose="020B0604020202020204" pitchFamily="34" charset="0"/>
              <a:buChar char="•"/>
            </a:pPr>
            <a:r>
              <a:rPr lang="en-GB"/>
              <a:t>Change since the previous version of the DPIA: it will be updated to include historical data submissions. Please bear this in mind when reviewing local agreements and how they need to be amended.</a:t>
            </a:r>
          </a:p>
          <a:p>
            <a:pPr lvl="1"/>
            <a:endParaRPr lang="en-GB"/>
          </a:p>
          <a:p>
            <a:r>
              <a:rPr lang="en-GB" b="1"/>
              <a:t>DPN/ISNs</a:t>
            </a:r>
          </a:p>
          <a:p>
            <a:pPr marL="742950" lvl="1" indent="-285750">
              <a:buFont typeface="Arial" panose="020B0604020202020204" pitchFamily="34" charset="0"/>
              <a:buChar char="•"/>
            </a:pPr>
            <a:r>
              <a:rPr lang="en-GB"/>
              <a:t>We are now in the final stages of IG sign off and expect to publish the Data Provision Notice (DPN) in June</a:t>
            </a:r>
          </a:p>
          <a:p>
            <a:pPr marL="742950" lvl="1" indent="-285750">
              <a:buFont typeface="Arial" panose="020B0604020202020204" pitchFamily="34" charset="0"/>
              <a:buChar char="•"/>
            </a:pPr>
            <a:r>
              <a:rPr lang="en-GB"/>
              <a:t>New data collections, including LCS, will no longer be supported by the provision of an Information Standards Notice (ISN)</a:t>
            </a:r>
          </a:p>
          <a:p>
            <a:pPr marL="742950" lvl="1" indent="-285750">
              <a:buFont typeface="Arial" panose="020B0604020202020204" pitchFamily="34" charset="0"/>
              <a:buChar char="•"/>
            </a:pPr>
            <a:r>
              <a:rPr lang="en-GB"/>
              <a:t>Data collections are different to information standards and published under a separate legal basis, contained in the Act</a:t>
            </a:r>
          </a:p>
          <a:p>
            <a:pPr marL="742950" lvl="1" indent="-285750">
              <a:buFont typeface="Arial" panose="020B0604020202020204" pitchFamily="34" charset="0"/>
              <a:buChar char="•"/>
            </a:pPr>
            <a:r>
              <a:rPr lang="en-GB"/>
              <a:t>Information standards are cross cutting, providing the fundamental basis for system change and interoperability, such as </a:t>
            </a:r>
            <a:r>
              <a:rPr lang="en-GB" u="sng">
                <a:hlinkClick r:id="rId3"/>
              </a:rPr>
              <a:t>Data Security and Protection Toolkit</a:t>
            </a:r>
            <a:r>
              <a:rPr lang="en-GB"/>
              <a:t> </a:t>
            </a:r>
          </a:p>
          <a:p>
            <a:pPr marL="742950" lvl="1" indent="-285750">
              <a:buFont typeface="Arial" panose="020B0604020202020204" pitchFamily="34" charset="0"/>
              <a:buChar char="•"/>
            </a:pPr>
            <a:r>
              <a:rPr lang="en-GB"/>
              <a:t>Data collections are accompanied by the publication of a </a:t>
            </a:r>
            <a:r>
              <a:rPr lang="en-GB" u="sng">
                <a:hlinkClick r:id="rId4"/>
              </a:rPr>
              <a:t>Data Provision Notice</a:t>
            </a:r>
            <a:r>
              <a:rPr lang="en-GB"/>
              <a:t> which provides an explanation of the legal basis for organisations to provide specific data sets to NHS England</a:t>
            </a:r>
          </a:p>
          <a:p>
            <a:pPr lvl="1"/>
            <a:endParaRPr lang="en-GB"/>
          </a:p>
        </p:txBody>
      </p:sp>
    </p:spTree>
    <p:extLst>
      <p:ext uri="{BB962C8B-B14F-4D97-AF65-F5344CB8AC3E}">
        <p14:creationId xmlns:p14="http://schemas.microsoft.com/office/powerpoint/2010/main" val="1204906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48125-9916-81F0-6C8A-E6D09C2BD6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59F292-E0CB-36C7-4DF2-E69A7F738DB0}"/>
              </a:ext>
            </a:extLst>
          </p:cNvPr>
          <p:cNvSpPr>
            <a:spLocks noGrp="1"/>
          </p:cNvSpPr>
          <p:nvPr>
            <p:ph type="title"/>
          </p:nvPr>
        </p:nvSpPr>
        <p:spPr>
          <a:xfrm>
            <a:off x="438150" y="2165645"/>
            <a:ext cx="11268075" cy="1325563"/>
          </a:xfrm>
        </p:spPr>
        <p:txBody>
          <a:bodyPr/>
          <a:lstStyle/>
          <a:p>
            <a:r>
              <a:rPr lang="en-GB"/>
              <a:t>Data set development updates</a:t>
            </a:r>
          </a:p>
        </p:txBody>
      </p:sp>
    </p:spTree>
    <p:extLst>
      <p:ext uri="{BB962C8B-B14F-4D97-AF65-F5344CB8AC3E}">
        <p14:creationId xmlns:p14="http://schemas.microsoft.com/office/powerpoint/2010/main" val="392997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726F1-A868-08B8-7456-4D345DAB5651}"/>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08B5AB87-7A95-03C8-AA52-8579296A6370}"/>
              </a:ext>
            </a:extLst>
          </p:cNvPr>
          <p:cNvSpPr>
            <a:spLocks noGrp="1"/>
          </p:cNvSpPr>
          <p:nvPr>
            <p:ph type="title"/>
          </p:nvPr>
        </p:nvSpPr>
        <p:spPr/>
        <p:txBody>
          <a:bodyPr/>
          <a:lstStyle/>
          <a:p>
            <a:r>
              <a:rPr lang="en-GB"/>
              <a:t>Data set development updates </a:t>
            </a:r>
          </a:p>
        </p:txBody>
      </p:sp>
      <p:sp>
        <p:nvSpPr>
          <p:cNvPr id="2" name="TextBox 1">
            <a:extLst>
              <a:ext uri="{FF2B5EF4-FFF2-40B4-BE49-F238E27FC236}">
                <a16:creationId xmlns:a16="http://schemas.microsoft.com/office/drawing/2014/main" id="{66BD75F3-7343-C7B5-F3E0-7E7EA31C8E01}"/>
              </a:ext>
            </a:extLst>
          </p:cNvPr>
          <p:cNvSpPr txBox="1"/>
          <p:nvPr/>
        </p:nvSpPr>
        <p:spPr>
          <a:xfrm>
            <a:off x="557784" y="1490472"/>
            <a:ext cx="10835640" cy="452431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The following material is available at </a:t>
            </a:r>
            <a:r>
              <a:rPr lang="en-GB">
                <a:hlinkClick r:id="rId2"/>
              </a:rPr>
              <a:t>Lung Cancer Screening Data Set: Implementation tools and guidance - NHS England Digital</a:t>
            </a:r>
            <a:r>
              <a:rPr lang="en-GB"/>
              <a:t>:</a:t>
            </a:r>
          </a:p>
          <a:p>
            <a:endParaRPr lang="en-GB">
              <a:cs typeface="Arial" panose="020B0604020202020204"/>
            </a:endParaRPr>
          </a:p>
          <a:p>
            <a:pPr marL="742950" lvl="1" indent="-285750">
              <a:buFont typeface="Arial" panose="020B0604020202020204" pitchFamily="34" charset="0"/>
              <a:buChar char="•"/>
            </a:pPr>
            <a:r>
              <a:rPr lang="en-GB"/>
              <a:t>Enhanced Technical Output Specification (ETOS) v1.0.8</a:t>
            </a:r>
          </a:p>
          <a:p>
            <a:pPr marL="742950" lvl="1" indent="-285750">
              <a:buFont typeface="Arial" panose="020B0604020202020204" pitchFamily="34" charset="0"/>
              <a:buChar char="•"/>
            </a:pPr>
            <a:r>
              <a:rPr lang="en-GB"/>
              <a:t>ETOS walkthrough recording</a:t>
            </a:r>
          </a:p>
          <a:p>
            <a:pPr marL="742950" lvl="1" indent="-285750">
              <a:buFont typeface="Arial" panose="020B0604020202020204" pitchFamily="34" charset="0"/>
              <a:buChar char="•"/>
            </a:pPr>
            <a:r>
              <a:rPr lang="en-GB"/>
              <a:t>User Guidance</a:t>
            </a:r>
          </a:p>
          <a:p>
            <a:pPr marL="742950" lvl="1" indent="-285750">
              <a:buFont typeface="Arial" panose="020B0604020202020204" pitchFamily="34" charset="0"/>
              <a:buChar char="•"/>
            </a:pPr>
            <a:r>
              <a:rPr lang="en-GB">
                <a:cs typeface="Arial" panose="020B0604020202020204"/>
              </a:rPr>
              <a:t>Data Model</a:t>
            </a:r>
          </a:p>
          <a:p>
            <a:pPr marL="742950" lvl="1" indent="-285750">
              <a:buFont typeface="Arial" panose="020B0604020202020204" pitchFamily="34" charset="0"/>
              <a:buChar char="•"/>
            </a:pPr>
            <a:r>
              <a:rPr lang="en-GB">
                <a:cs typeface="Arial" panose="020B0604020202020204"/>
              </a:rPr>
              <a:t>XML schema – Details are on the LCSDS submissions </a:t>
            </a:r>
            <a:r>
              <a:rPr lang="en-GB">
                <a:cs typeface="Arial" panose="020B0604020202020204"/>
                <a:hlinkClick r:id="rId3"/>
              </a:rPr>
              <a:t>webpage</a:t>
            </a:r>
            <a:r>
              <a:rPr lang="en-GB">
                <a:cs typeface="Arial" panose="020B0604020202020204"/>
              </a:rPr>
              <a:t> and on the following slides</a:t>
            </a:r>
            <a:endParaRPr lang="en-GB"/>
          </a:p>
          <a:p>
            <a:pPr lvl="1"/>
            <a:endParaRPr lang="en-GB">
              <a:cs typeface="Arial" panose="020B0604020202020204"/>
            </a:endParaRPr>
          </a:p>
          <a:p>
            <a:pPr marL="285750" indent="-285750">
              <a:buFont typeface="Arial" panose="020B0604020202020204" pitchFamily="34" charset="0"/>
              <a:buChar char="•"/>
            </a:pPr>
            <a:r>
              <a:rPr lang="en-GB"/>
              <a:t>State of Readiness Questionnaire – Proposing to publish on Friday 22 May 2026, closing Monday 15 June 2026</a:t>
            </a:r>
            <a:endParaRPr lang="en-GB">
              <a:cs typeface="Arial" panose="020B0604020202020204"/>
            </a:endParaRPr>
          </a:p>
          <a:p>
            <a:endParaRPr lang="en-GB">
              <a:cs typeface="Arial" panose="020B0604020202020204"/>
            </a:endParaRPr>
          </a:p>
          <a:p>
            <a:pPr marL="285750" indent="-285750">
              <a:buFont typeface="Arial" panose="020B0604020202020204" pitchFamily="34" charset="0"/>
              <a:buChar char="•"/>
            </a:pPr>
            <a:r>
              <a:rPr lang="en-GB"/>
              <a:t>Scenarios</a:t>
            </a:r>
          </a:p>
          <a:p>
            <a:endParaRPr lang="en-GB"/>
          </a:p>
          <a:p>
            <a:pPr marL="285750" indent="-285750">
              <a:buFont typeface="Arial" panose="020B0604020202020204" pitchFamily="34" charset="0"/>
              <a:buChar char="•"/>
            </a:pPr>
            <a:r>
              <a:rPr lang="en-GB"/>
              <a:t>FAQs</a:t>
            </a:r>
          </a:p>
          <a:p>
            <a:pPr marL="742950" lvl="1" indent="-285750">
              <a:buFont typeface="Arial" panose="020B0604020202020204" pitchFamily="34" charset="0"/>
              <a:buChar char="•"/>
            </a:pPr>
            <a:endParaRPr lang="en-GB"/>
          </a:p>
        </p:txBody>
      </p:sp>
    </p:spTree>
    <p:extLst>
      <p:ext uri="{BB962C8B-B14F-4D97-AF65-F5344CB8AC3E}">
        <p14:creationId xmlns:p14="http://schemas.microsoft.com/office/powerpoint/2010/main" val="305000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6607F-84B7-D892-F7E3-1C107535A82F}"/>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F390B98E-3C47-99C6-44C8-AF15EE5A5A8E}"/>
              </a:ext>
            </a:extLst>
          </p:cNvPr>
          <p:cNvSpPr>
            <a:spLocks noGrp="1"/>
          </p:cNvSpPr>
          <p:nvPr>
            <p:ph type="title"/>
          </p:nvPr>
        </p:nvSpPr>
        <p:spPr>
          <a:xfrm>
            <a:off x="432000" y="207100"/>
            <a:ext cx="11404154" cy="755790"/>
          </a:xfrm>
        </p:spPr>
        <p:txBody>
          <a:bodyPr/>
          <a:lstStyle/>
          <a:p>
            <a:r>
              <a:rPr lang="en-GB"/>
              <a:t>Data set development updates </a:t>
            </a:r>
          </a:p>
        </p:txBody>
      </p:sp>
      <p:sp>
        <p:nvSpPr>
          <p:cNvPr id="3" name="TextBox 2">
            <a:extLst>
              <a:ext uri="{FF2B5EF4-FFF2-40B4-BE49-F238E27FC236}">
                <a16:creationId xmlns:a16="http://schemas.microsoft.com/office/drawing/2014/main" id="{CDEED114-539C-1BFA-56DC-30E6A314C554}"/>
              </a:ext>
            </a:extLst>
          </p:cNvPr>
          <p:cNvSpPr txBox="1"/>
          <p:nvPr/>
        </p:nvSpPr>
        <p:spPr>
          <a:xfrm>
            <a:off x="355846" y="887620"/>
            <a:ext cx="4769265" cy="369332"/>
          </a:xfrm>
          <a:prstGeom prst="rect">
            <a:avLst/>
          </a:prstGeom>
          <a:noFill/>
        </p:spPr>
        <p:txBody>
          <a:bodyPr wrap="square" rtlCol="0">
            <a:spAutoFit/>
          </a:bodyPr>
          <a:lstStyle/>
          <a:p>
            <a:r>
              <a:rPr lang="en-GB" b="1"/>
              <a:t>LCSDS XML Schema</a:t>
            </a:r>
          </a:p>
        </p:txBody>
      </p:sp>
      <p:sp>
        <p:nvSpPr>
          <p:cNvPr id="4" name="TextBox 3">
            <a:extLst>
              <a:ext uri="{FF2B5EF4-FFF2-40B4-BE49-F238E27FC236}">
                <a16:creationId xmlns:a16="http://schemas.microsoft.com/office/drawing/2014/main" id="{347140E6-7426-3C46-B2B7-0C2A836A8E3C}"/>
              </a:ext>
            </a:extLst>
          </p:cNvPr>
          <p:cNvSpPr txBox="1"/>
          <p:nvPr/>
        </p:nvSpPr>
        <p:spPr>
          <a:xfrm>
            <a:off x="355846" y="1475744"/>
            <a:ext cx="11404154" cy="1815882"/>
          </a:xfrm>
          <a:prstGeom prst="rect">
            <a:avLst/>
          </a:prstGeom>
          <a:noFill/>
        </p:spPr>
        <p:txBody>
          <a:bodyPr wrap="square" lIns="91440" tIns="45720" rIns="91440" bIns="45720" rtlCol="0" anchor="t">
            <a:spAutoFit/>
          </a:bodyPr>
          <a:lstStyle/>
          <a:p>
            <a:pPr marL="285750" indent="-285750">
              <a:buFont typeface="Arial"/>
              <a:buChar char="•"/>
            </a:pPr>
            <a:r>
              <a:rPr lang="en-GB" sz="1600">
                <a:cs typeface="Arial"/>
              </a:rPr>
              <a:t>To enable you to make your submissions, we have created an XML Schema.</a:t>
            </a:r>
          </a:p>
          <a:p>
            <a:pPr marL="285750" indent="-285750">
              <a:buFont typeface="Arial"/>
              <a:buChar char="•"/>
            </a:pPr>
            <a:endParaRPr lang="en-GB" sz="1600">
              <a:cs typeface="Arial"/>
            </a:endParaRPr>
          </a:p>
          <a:p>
            <a:pPr marL="285750" indent="-285750">
              <a:buFont typeface="Arial"/>
              <a:buChar char="•"/>
            </a:pPr>
            <a:r>
              <a:rPr lang="en-GB" sz="1600"/>
              <a:t>To access a copy of the XML Schema, you need to create a new account on the Technology Reference Update Distribution webpages (</a:t>
            </a:r>
            <a:r>
              <a:rPr lang="en-GB" sz="1600">
                <a:hlinkClick r:id="rId2"/>
              </a:rPr>
              <a:t>TRUD</a:t>
            </a:r>
            <a:r>
              <a:rPr lang="en-GB" sz="1600"/>
              <a:t>).</a:t>
            </a:r>
            <a:endParaRPr lang="en-GB">
              <a:cs typeface="Arial" panose="020B0604020202020204"/>
            </a:endParaRPr>
          </a:p>
          <a:p>
            <a:pPr marL="285750" indent="-285750">
              <a:buFont typeface="Arial"/>
              <a:buChar char="•"/>
            </a:pPr>
            <a:endParaRPr lang="en-GB" sz="1600">
              <a:cs typeface="Arial" panose="020B0604020202020204"/>
            </a:endParaRPr>
          </a:p>
          <a:p>
            <a:pPr marL="285750" indent="-285750">
              <a:buFont typeface="Arial"/>
              <a:buChar char="•"/>
            </a:pPr>
            <a:r>
              <a:rPr lang="en-GB" sz="1600"/>
              <a:t>Once you have created a new account, you will be able to login, </a:t>
            </a:r>
            <a:r>
              <a:rPr lang="en-GB" sz="1600" b="1"/>
              <a:t>subscribe</a:t>
            </a:r>
            <a:r>
              <a:rPr lang="en-GB" sz="1600"/>
              <a:t> and download a copy of the XML Schema for LCSDS v1.0 (please refer to the screenshots within these slides).</a:t>
            </a:r>
            <a:endParaRPr lang="en-GB" sz="1600">
              <a:cs typeface="Arial" panose="020B0604020202020204"/>
            </a:endParaRPr>
          </a:p>
        </p:txBody>
      </p:sp>
      <p:pic>
        <p:nvPicPr>
          <p:cNvPr id="6" name="Picture 5">
            <a:extLst>
              <a:ext uri="{FF2B5EF4-FFF2-40B4-BE49-F238E27FC236}">
                <a16:creationId xmlns:a16="http://schemas.microsoft.com/office/drawing/2014/main" id="{B9C09F8F-F297-EECF-FD81-E559CC43554F}"/>
              </a:ext>
            </a:extLst>
          </p:cNvPr>
          <p:cNvPicPr>
            <a:picLocks noChangeAspect="1"/>
          </p:cNvPicPr>
          <p:nvPr/>
        </p:nvPicPr>
        <p:blipFill>
          <a:blip r:embed="rId3"/>
          <a:stretch>
            <a:fillRect/>
          </a:stretch>
        </p:blipFill>
        <p:spPr>
          <a:xfrm>
            <a:off x="1178368" y="3429634"/>
            <a:ext cx="3738763" cy="2773579"/>
          </a:xfrm>
          <a:prstGeom prst="rect">
            <a:avLst/>
          </a:prstGeom>
        </p:spPr>
      </p:pic>
      <p:pic>
        <p:nvPicPr>
          <p:cNvPr id="9" name="Picture 8">
            <a:extLst>
              <a:ext uri="{FF2B5EF4-FFF2-40B4-BE49-F238E27FC236}">
                <a16:creationId xmlns:a16="http://schemas.microsoft.com/office/drawing/2014/main" id="{614F998F-86FF-D530-3FAD-89643020E450}"/>
              </a:ext>
            </a:extLst>
          </p:cNvPr>
          <p:cNvPicPr>
            <a:picLocks noChangeAspect="1"/>
          </p:cNvPicPr>
          <p:nvPr/>
        </p:nvPicPr>
        <p:blipFill>
          <a:blip r:embed="rId4"/>
          <a:stretch>
            <a:fillRect/>
          </a:stretch>
        </p:blipFill>
        <p:spPr>
          <a:xfrm>
            <a:off x="6787126" y="3503718"/>
            <a:ext cx="4222102" cy="2758997"/>
          </a:xfrm>
          <a:prstGeom prst="rect">
            <a:avLst/>
          </a:prstGeom>
        </p:spPr>
      </p:pic>
    </p:spTree>
    <p:extLst>
      <p:ext uri="{BB962C8B-B14F-4D97-AF65-F5344CB8AC3E}">
        <p14:creationId xmlns:p14="http://schemas.microsoft.com/office/powerpoint/2010/main" val="1867960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1_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E-PPT-Template-Feb2025  -  Read-Only" id="{5D609849-B680-4915-9D04-0A71F106D0A6}" vid="{7383E2E0-6315-4DB3-830B-5EAE66EAD88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76E73CAF936B49916D5481B4743F32" ma:contentTypeVersion="54" ma:contentTypeDescription="Create a new document." ma:contentTypeScope="" ma:versionID="c36ac38408372e109c21e17383133bdc">
  <xsd:schema xmlns:xsd="http://www.w3.org/2001/XMLSchema" xmlns:xs="http://www.w3.org/2001/XMLSchema" xmlns:p="http://schemas.microsoft.com/office/2006/metadata/properties" xmlns:ns1="http://schemas.microsoft.com/sharepoint/v3" xmlns:ns2="0e3ed3d9-f70e-41aa-95af-58f7d302e5d3" xmlns:ns3="a0e5d7d4-07d7-4205-99e7-2141ab23253f" targetNamespace="http://schemas.microsoft.com/office/2006/metadata/properties" ma:root="true" ma:fieldsID="d2b85cd81de3a24eca0248462010fbcd" ns1:_="" ns2:_="" ns3:_="">
    <xsd:import namespace="http://schemas.microsoft.com/sharepoint/v3"/>
    <xsd:import namespace="0e3ed3d9-f70e-41aa-95af-58f7d302e5d3"/>
    <xsd:import namespace="a0e5d7d4-07d7-4205-99e7-2141ab23253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1:_ip_UnifiedCompliancePolicyProperties" minOccurs="0"/>
                <xsd:element ref="ns1:_ip_UnifiedCompliancePolicyUIAction" minOccurs="0"/>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3ed3d9-f70e-41aa-95af-58f7d302e5d3"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description="" ma:hidden="true" ma:internalName="MediaServiceObjectDetectorVersions" ma:readOnly="true">
      <xsd:simpleType>
        <xsd:restriction base="dms:Text"/>
      </xsd:simpleType>
    </xsd:element>
    <xsd:element name="MigrationWizId" ma:index="15" nillable="true" ma:displayName="MigrationWizId" ma:internalName="MigrationWizId">
      <xsd:simpleType>
        <xsd:restriction base="dms:Text"/>
      </xsd:simpleType>
    </xsd:element>
    <xsd:element name="MigrationWizIdPermissions" ma:index="16" nillable="true" ma:displayName="MigrationWizIdPermissions" ma:internalName="MigrationWizIdPermissions">
      <xsd:simpleType>
        <xsd:restriction base="dms:Text"/>
      </xsd:simpleType>
    </xsd:element>
    <xsd:element name="MigrationWizIdPermissionLevels" ma:index="17" nillable="true" ma:displayName="MigrationWizIdPermissionLevels" ma:internalName="MigrationWizIdPermissionLevels">
      <xsd:simpleType>
        <xsd:restriction base="dms:Text"/>
      </xsd:simpleType>
    </xsd:element>
    <xsd:element name="MigrationWizIdDocumentLibraryPermissions" ma:index="18" nillable="true" ma:displayName="MigrationWizIdDocumentLibraryPermissions" ma:internalName="MigrationWizIdDocumentLibraryPermissions">
      <xsd:simpleType>
        <xsd:restriction base="dms:Text"/>
      </xsd:simpleType>
    </xsd:element>
    <xsd:element name="MigrationWizIdSecurityGroups" ma:index="19" nillable="true" ma:displayName="MigrationWizIdSecurityGroups" ma:internalName="MigrationWizIdSecurityGroups">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OCR" ma:index="25" nillable="true" ma:displayName="Extracted Text" ma:internalName="MediaServiceOCR" ma:readOnly="true">
      <xsd:simpleType>
        <xsd:restriction base="dms:Note">
          <xsd:maxLength value="255"/>
        </xsd:restriction>
      </xsd:simpleType>
    </xsd:element>
    <xsd:element name="MediaServiceGenerationTime" ma:index="26" nillable="true" ma:displayName="MediaServiceGenerationTime" ma:hidden="true" ma:internalName="MediaServiceGenerationTime" ma:readOnly="true">
      <xsd:simpleType>
        <xsd:restriction base="dms:Text"/>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LengthInSeconds" ma:index="28" nillable="true" ma:displayName="MediaLengthInSeconds" ma:hidden="true" ma:internalName="MediaLengthInSeconds" ma:readOnly="true">
      <xsd:simpleType>
        <xsd:restriction base="dms:Unknown"/>
      </xsd:simpleType>
    </xsd:element>
    <xsd:element name="URL" ma:index="29" nillable="true" ma:displayName="URL" ma:format="Hyperlink" ma:internalName="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0e5d7d4-07d7-4205-99e7-2141ab23253f"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ba6f87a-cefa-4adf-b205-6b832efa9e98}" ma:internalName="TaxCatchAll" ma:showField="CatchAllData" ma:web="a0e5d7d4-07d7-4205-99e7-2141ab23253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0e5d7d4-07d7-4205-99e7-2141ab23253f" xsi:nil="true"/>
    <lcf76f155ced4ddcb4097134ff3c332f xmlns="0e3ed3d9-f70e-41aa-95af-58f7d302e5d3">
      <Terms xmlns="http://schemas.microsoft.com/office/infopath/2007/PartnerControls"/>
    </lcf76f155ced4ddcb4097134ff3c332f>
    <_ip_UnifiedCompliancePolicyUIAction xmlns="http://schemas.microsoft.com/sharepoint/v3" xsi:nil="true"/>
    <URL xmlns="0e3ed3d9-f70e-41aa-95af-58f7d302e5d3">
      <Url>https://nhs.sharepoint.com/:p:/r/sites/msteams_06cc2a/Shared%20Documents/🔚%20National%20Data%20Integration%20Tenant%20(NDIT)/1.%20Comms/Introduction%20to%20NDIT%20v0.4_external.pptx?d=w8d0279373ce14bc38ed4940e40ec527a&amp;csf=1&amp;web=1&amp;e=4Hgzjg</Url>
      <Description>https://nhs.sharepoint.com/:p:/r/sites/msteams_06cc2a/Shared%20Documents/%F0%9F%94%9A%20National%20Data%20Integration%20Tenant%20(NDIT)/1.%20Comms/Introduction%20to%20NDIT%20v0.4_external.pptx?d=w8d0279373ce14bc38ed4940e40ec527a&amp;csf=1&amp;web=1&amp;e=4Hgzjg</Description>
    </URL>
    <MigrationWizIdPermissions xmlns="0e3ed3d9-f70e-41aa-95af-58f7d302e5d3" xsi:nil="true"/>
    <MigrationWizIdPermissionLevels xmlns="0e3ed3d9-f70e-41aa-95af-58f7d302e5d3" xsi:nil="true"/>
    <_ip_UnifiedCompliancePolicyProperties xmlns="http://schemas.microsoft.com/sharepoint/v3" xsi:nil="true"/>
    <MigrationWizIdSecurityGroups xmlns="0e3ed3d9-f70e-41aa-95af-58f7d302e5d3" xsi:nil="true"/>
    <MigrationWizId xmlns="0e3ed3d9-f70e-41aa-95af-58f7d302e5d3" xsi:nil="true"/>
    <MigrationWizIdDocumentLibraryPermissions xmlns="0e3ed3d9-f70e-41aa-95af-58f7d302e5d3" xsi:nil="true"/>
  </documentManagement>
</p:properties>
</file>

<file path=customXml/itemProps1.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2.xml><?xml version="1.0" encoding="utf-8"?>
<ds:datastoreItem xmlns:ds="http://schemas.openxmlformats.org/officeDocument/2006/customXml" ds:itemID="{774E0443-5ED1-46F1-A5E6-8BFFF552173C}">
  <ds:schemaRefs>
    <ds:schemaRef ds:uri="0e3ed3d9-f70e-41aa-95af-58f7d302e5d3"/>
    <ds:schemaRef ds:uri="a0e5d7d4-07d7-4205-99e7-2141ab23253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12B3C52-C4E5-4003-8240-632FDE102EAB}">
  <ds:schemaRefs>
    <ds:schemaRef ds:uri="http://schemas.microsoft.com/office/2006/documentManagement/types"/>
    <ds:schemaRef ds:uri="http://purl.org/dc/dcmitype/"/>
    <ds:schemaRef ds:uri="http://purl.org/dc/elements/1.1/"/>
    <ds:schemaRef ds:uri="0e3ed3d9-f70e-41aa-95af-58f7d302e5d3"/>
    <ds:schemaRef ds:uri="http://schemas.microsoft.com/sharepoint/v3"/>
    <ds:schemaRef ds:uri="http://schemas.openxmlformats.org/package/2006/metadata/core-properties"/>
    <ds:schemaRef ds:uri="http://www.w3.org/XML/1998/namespace"/>
    <ds:schemaRef ds:uri="a0e5d7d4-07d7-4205-99e7-2141ab23253f"/>
    <ds:schemaRef ds:uri="http://schemas.microsoft.com/office/infopath/2007/PartnerControls"/>
    <ds:schemaRef ds:uri="http://schemas.microsoft.com/office/2006/metadata/properties"/>
    <ds:schemaRef ds:uri="http://purl.org/dc/te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NHSD-Refresh-Theme-NOV1120B</Template>
  <TotalTime>0</TotalTime>
  <Words>3350</Words>
  <Application>Microsoft Office PowerPoint</Application>
  <PresentationFormat>Widescreen</PresentationFormat>
  <Paragraphs>367</Paragraphs>
  <Slides>41</Slides>
  <Notes>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41</vt:i4>
      </vt:variant>
    </vt:vector>
  </HeadingPairs>
  <TitlesOfParts>
    <vt:vector size="46" baseType="lpstr">
      <vt:lpstr>Aptos Narrow</vt:lpstr>
      <vt:lpstr>Arial</vt:lpstr>
      <vt:lpstr>Calibri</vt:lpstr>
      <vt:lpstr>NHSD-Refresh-Theme-NOV1120B</vt:lpstr>
      <vt:lpstr>1_NHSD-Refresh-Theme-NOV1120B</vt:lpstr>
      <vt:lpstr>Lung Cancer Screening Patient Level Data Collection </vt:lpstr>
      <vt:lpstr>House-keeping </vt:lpstr>
      <vt:lpstr>Agenda</vt:lpstr>
      <vt:lpstr>Lung Cancer Screening patient level collection- recap</vt:lpstr>
      <vt:lpstr>LCS data collection recap</vt:lpstr>
      <vt:lpstr>LCS Information Governance </vt:lpstr>
      <vt:lpstr>Data set development updates</vt:lpstr>
      <vt:lpstr>Data set development updates </vt:lpstr>
      <vt:lpstr>Data set development updates </vt:lpstr>
      <vt:lpstr>Data set development updates </vt:lpstr>
      <vt:lpstr>PowerPoint Presentation</vt:lpstr>
      <vt:lpstr>PowerPoint Presentation</vt:lpstr>
      <vt:lpstr>PowerPoint Presentation</vt:lpstr>
      <vt:lpstr>PowerPoint Presentation</vt:lpstr>
      <vt:lpstr>National Data Submission Portal (NDSP)</vt:lpstr>
      <vt:lpstr>National Data Submission Portal</vt:lpstr>
      <vt:lpstr>National Data Submission Portal (NDSP) Recap</vt:lpstr>
      <vt:lpstr>What does the NDSP do? </vt:lpstr>
      <vt:lpstr>Setting up a CIS account if you don’t have one</vt:lpstr>
      <vt:lpstr>Setting up a CIS account if you don’t have one</vt:lpstr>
      <vt:lpstr>How to find a Registration Authority</vt:lpstr>
      <vt:lpstr>Devolved permissions model</vt:lpstr>
      <vt:lpstr>Submission implementation- record level rejections</vt:lpstr>
      <vt:lpstr>Submission implementation- last good file</vt:lpstr>
      <vt:lpstr>Submission timetable including resubmission profile </vt:lpstr>
      <vt:lpstr>PowerPoint Presentation</vt:lpstr>
      <vt:lpstr>Cancer Alliance Submission Dashboard</vt:lpstr>
      <vt:lpstr>NDSP: opportunities to get involved in design work</vt:lpstr>
      <vt:lpstr>PowerPoint Presentation</vt:lpstr>
      <vt:lpstr>PowerPoint Presentation</vt:lpstr>
      <vt:lpstr>PowerPoint Presentation</vt:lpstr>
      <vt:lpstr>PowerPoint Presentation</vt:lpstr>
      <vt:lpstr>PowerPoint Presentation</vt:lpstr>
      <vt:lpstr>PowerPoint Presentation</vt:lpstr>
      <vt:lpstr>Analytical Reporting Requirements Summary</vt:lpstr>
      <vt:lpstr>Provider support</vt:lpstr>
      <vt:lpstr>Data Liaison Service Supporting LCSDS Onboarding</vt:lpstr>
      <vt:lpstr>PowerPoint Presentation</vt:lpstr>
      <vt:lpstr>Q&amp;A</vt:lpstr>
      <vt:lpstr>Who to contact?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dc:title>
  <dc:creator>Gregory Wye</dc:creator>
  <cp:lastModifiedBy>WEBB, Julia (NHS ENGLAND)</cp:lastModifiedBy>
  <cp:revision>2</cp:revision>
  <dcterms:created xsi:type="dcterms:W3CDTF">2020-11-30T10:49:03Z</dcterms:created>
  <dcterms:modified xsi:type="dcterms:W3CDTF">2026-05-22T10:54:59Z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0x0101008A76E73CAF936B49916D5481B4743F32</vt:lpwstr>
  </property>
  <property fmtid="{D5CDD505-2E9C-101B-9397-08002B2CF9AE}" pid="3" name="_dlc_DocIdItemGuid">
    <vt:lpwstr>56579ddb-1cdf-4035-9a3d-2da04fab6c26</vt:lpwstr>
  </property>
  <property fmtid="{D5CDD505-2E9C-101B-9397-08002B2CF9AE}" pid="4" name="MediaServiceImageTags">
    <vt:lpwstr/>
  </property>
</Properties>
</file>